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93" r:id="rId1"/>
    <p:sldMasterId id="2147483694" r:id="rId2"/>
  </p:sldMasterIdLst>
  <p:notesMasterIdLst>
    <p:notesMasterId r:id="rId28"/>
  </p:notesMasterIdLst>
  <p:sldIdLst>
    <p:sldId id="256" r:id="rId3"/>
    <p:sldId id="257" r:id="rId4"/>
    <p:sldId id="1790" r:id="rId5"/>
    <p:sldId id="259" r:id="rId6"/>
    <p:sldId id="1791" r:id="rId7"/>
    <p:sldId id="1792" r:id="rId8"/>
    <p:sldId id="260" r:id="rId9"/>
    <p:sldId id="261" r:id="rId10"/>
    <p:sldId id="262" r:id="rId11"/>
    <p:sldId id="263" r:id="rId12"/>
    <p:sldId id="1768" r:id="rId13"/>
    <p:sldId id="1783" r:id="rId14"/>
    <p:sldId id="1770" r:id="rId15"/>
    <p:sldId id="1794" r:id="rId16"/>
    <p:sldId id="810" r:id="rId17"/>
    <p:sldId id="1782" r:id="rId18"/>
    <p:sldId id="1771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</p:sldIdLst>
  <p:sldSz cx="36576000" cy="20574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Comic Sans MS" panose="030F0902030302020204" pitchFamily="66" charset="0"/>
      <p:regular r:id="rId30"/>
    </p:embeddedFont>
    <p:embeddedFont>
      <p:font typeface="Quattrocento Sans" panose="020B0502050000020003" pitchFamily="3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0">
          <p15:clr>
            <a:srgbClr val="747775"/>
          </p15:clr>
        </p15:guide>
        <p15:guide id="2" pos="115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671AE8-CC4C-FE4A-84AF-5E23D12B1E31}" v="7" dt="2026-01-26T19:37:12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2"/>
    <p:restoredTop sz="94694"/>
  </p:normalViewPr>
  <p:slideViewPr>
    <p:cSldViewPr snapToGrid="0">
      <p:cViewPr varScale="1">
        <p:scale>
          <a:sx n="29" d="100"/>
          <a:sy n="29" d="100"/>
        </p:scale>
        <p:origin x="328" y="984"/>
      </p:cViewPr>
      <p:guideLst>
        <p:guide orient="horz" pos="6480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qiang Gong" userId="9505448857_tp_box_2" providerId="OAuth2" clId="{FC2E83A8-103A-51B2-9638-E20E4309FD9B}"/>
    <pc:docChg chg="undo custSel addSld delSld modSld sldOrd delMainMaster">
      <pc:chgData name="Zhenqiang Gong" userId="9505448857_tp_box_2" providerId="OAuth2" clId="{FC2E83A8-103A-51B2-9638-E20E4309FD9B}" dt="2026-01-26T19:37:12.636" v="715"/>
      <pc:docMkLst>
        <pc:docMk/>
      </pc:docMkLst>
      <pc:sldChg chg="modSp mod">
        <pc:chgData name="Zhenqiang Gong" userId="9505448857_tp_box_2" providerId="OAuth2" clId="{FC2E83A8-103A-51B2-9638-E20E4309FD9B}" dt="2026-01-25T14:45:25.196" v="128" actId="20577"/>
        <pc:sldMkLst>
          <pc:docMk/>
          <pc:sldMk cId="0" sldId="256"/>
        </pc:sldMkLst>
        <pc:spChg chg="mod">
          <ac:chgData name="Zhenqiang Gong" userId="9505448857_tp_box_2" providerId="OAuth2" clId="{FC2E83A8-103A-51B2-9638-E20E4309FD9B}" dt="2026-01-25T14:45:19.155" v="127" actId="20577"/>
          <ac:spMkLst>
            <pc:docMk/>
            <pc:sldMk cId="0" sldId="256"/>
            <ac:spMk id="286" creationId="{00000000-0000-0000-0000-000000000000}"/>
          </ac:spMkLst>
        </pc:spChg>
        <pc:spChg chg="mod">
          <ac:chgData name="Zhenqiang Gong" userId="9505448857_tp_box_2" providerId="OAuth2" clId="{FC2E83A8-103A-51B2-9638-E20E4309FD9B}" dt="2026-01-25T14:45:25.196" v="128" actId="20577"/>
          <ac:spMkLst>
            <pc:docMk/>
            <pc:sldMk cId="0" sldId="256"/>
            <ac:spMk id="287" creationId="{00000000-0000-0000-0000-000000000000}"/>
          </ac:spMkLst>
        </pc:spChg>
      </pc:sldChg>
      <pc:sldChg chg="modSp mod">
        <pc:chgData name="Zhenqiang Gong" userId="9505448857_tp_box_2" providerId="OAuth2" clId="{FC2E83A8-103A-51B2-9638-E20E4309FD9B}" dt="2026-01-25T14:45:40.148" v="130" actId="20577"/>
        <pc:sldMkLst>
          <pc:docMk/>
          <pc:sldMk cId="0" sldId="257"/>
        </pc:sldMkLst>
        <pc:spChg chg="mod">
          <ac:chgData name="Zhenqiang Gong" userId="9505448857_tp_box_2" providerId="OAuth2" clId="{FC2E83A8-103A-51B2-9638-E20E4309FD9B}" dt="2026-01-25T14:45:40.148" v="130" actId="20577"/>
          <ac:spMkLst>
            <pc:docMk/>
            <pc:sldMk cId="0" sldId="257"/>
            <ac:spMk id="294" creationId="{00000000-0000-0000-0000-000000000000}"/>
          </ac:spMkLst>
        </pc:spChg>
      </pc:sldChg>
      <pc:sldChg chg="del">
        <pc:chgData name="Zhenqiang Gong" userId="9505448857_tp_box_2" providerId="OAuth2" clId="{FC2E83A8-103A-51B2-9638-E20E4309FD9B}" dt="2026-01-25T14:45:45.500" v="131" actId="2696"/>
        <pc:sldMkLst>
          <pc:docMk/>
          <pc:sldMk cId="0" sldId="258"/>
        </pc:sldMkLst>
      </pc:sldChg>
      <pc:sldChg chg="addSp delSp mod">
        <pc:chgData name="Zhenqiang Gong" userId="9505448857_tp_box_2" providerId="OAuth2" clId="{FC2E83A8-103A-51B2-9638-E20E4309FD9B}" dt="2026-01-25T14:45:51.699" v="133" actId="478"/>
        <pc:sldMkLst>
          <pc:docMk/>
          <pc:sldMk cId="0" sldId="259"/>
        </pc:sldMkLst>
        <pc:spChg chg="add del">
          <ac:chgData name="Zhenqiang Gong" userId="9505448857_tp_box_2" providerId="OAuth2" clId="{FC2E83A8-103A-51B2-9638-E20E4309FD9B}" dt="2026-01-25T14:45:51.699" v="133" actId="478"/>
          <ac:spMkLst>
            <pc:docMk/>
            <pc:sldMk cId="0" sldId="259"/>
            <ac:spMk id="314" creationId="{00000000-0000-0000-0000-000000000000}"/>
          </ac:spMkLst>
        </pc:spChg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0" sldId="272"/>
        </pc:sldMkLst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0" sldId="273"/>
        </pc:sldMkLst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0" sldId="274"/>
        </pc:sldMkLst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0" sldId="275"/>
        </pc:sldMkLst>
      </pc:sldChg>
      <pc:sldChg chg="ord">
        <pc:chgData name="Zhenqiang Gong" userId="9505448857_tp_box_2" providerId="OAuth2" clId="{FC2E83A8-103A-51B2-9638-E20E4309FD9B}" dt="2026-01-25T14:54:05.660" v="667" actId="20578"/>
        <pc:sldMkLst>
          <pc:docMk/>
          <pc:sldMk cId="1816979909" sldId="810"/>
        </pc:sldMkLst>
      </pc:sldChg>
      <pc:sldChg chg="del">
        <pc:chgData name="Zhenqiang Gong" userId="9505448857_tp_box_2" providerId="OAuth2" clId="{FC2E83A8-103A-51B2-9638-E20E4309FD9B}" dt="2026-01-25T14:45:35.809" v="129" actId="2696"/>
        <pc:sldMkLst>
          <pc:docMk/>
          <pc:sldMk cId="1837577610" sldId="869"/>
        </pc:sldMkLst>
      </pc:sldChg>
      <pc:sldChg chg="del">
        <pc:chgData name="Zhenqiang Gong" userId="9505448857_tp_box_2" providerId="OAuth2" clId="{FC2E83A8-103A-51B2-9638-E20E4309FD9B}" dt="2026-01-25T14:45:35.809" v="129" actId="2696"/>
        <pc:sldMkLst>
          <pc:docMk/>
          <pc:sldMk cId="3288778721" sldId="905"/>
        </pc:sldMkLst>
      </pc:sldChg>
      <pc:sldChg chg="modSp mod">
        <pc:chgData name="Zhenqiang Gong" userId="9505448857_tp_box_2" providerId="OAuth2" clId="{FC2E83A8-103A-51B2-9638-E20E4309FD9B}" dt="2026-01-25T14:52:55.010" v="657" actId="20577"/>
        <pc:sldMkLst>
          <pc:docMk/>
          <pc:sldMk cId="1790033012" sldId="1771"/>
        </pc:sldMkLst>
        <pc:spChg chg="mod">
          <ac:chgData name="Zhenqiang Gong" userId="9505448857_tp_box_2" providerId="OAuth2" clId="{FC2E83A8-103A-51B2-9638-E20E4309FD9B}" dt="2026-01-25T14:52:55.010" v="657" actId="20577"/>
          <ac:spMkLst>
            <pc:docMk/>
            <pc:sldMk cId="1790033012" sldId="1771"/>
            <ac:spMk id="294" creationId="{00000000-0000-0000-0000-000000000000}"/>
          </ac:spMkLst>
        </pc:spChg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4019614685" sldId="1772"/>
        </pc:sldMkLst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1355368361" sldId="1774"/>
        </pc:sldMkLst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3476198117" sldId="1776"/>
        </pc:sldMkLst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2593476870" sldId="1777"/>
        </pc:sldMkLst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3186555827" sldId="1778"/>
        </pc:sldMkLst>
      </pc:sldChg>
      <pc:sldChg chg="del">
        <pc:chgData name="Zhenqiang Gong" userId="9505448857_tp_box_2" providerId="OAuth2" clId="{FC2E83A8-103A-51B2-9638-E20E4309FD9B}" dt="2026-01-25T14:53:40.551" v="659" actId="2696"/>
        <pc:sldMkLst>
          <pc:docMk/>
          <pc:sldMk cId="3692529662" sldId="1780"/>
        </pc:sldMkLst>
      </pc:sldChg>
      <pc:sldChg chg="modSp mod ord modAnim">
        <pc:chgData name="Zhenqiang Gong" userId="9505448857_tp_box_2" providerId="OAuth2" clId="{FC2E83A8-103A-51B2-9638-E20E4309FD9B}" dt="2026-01-26T19:37:12.636" v="715"/>
        <pc:sldMkLst>
          <pc:docMk/>
          <pc:sldMk cId="1411432460" sldId="1782"/>
        </pc:sldMkLst>
        <pc:spChg chg="mod">
          <ac:chgData name="Zhenqiang Gong" userId="9505448857_tp_box_2" providerId="OAuth2" clId="{FC2E83A8-103A-51B2-9638-E20E4309FD9B}" dt="2026-01-25T14:57:23.309" v="708" actId="20577"/>
          <ac:spMkLst>
            <pc:docMk/>
            <pc:sldMk cId="1411432460" sldId="1782"/>
            <ac:spMk id="720" creationId="{00000000-0000-0000-0000-000000000000}"/>
          </ac:spMkLst>
        </pc:spChg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73609806" sldId="1786"/>
        </pc:sldMkLst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2719015966" sldId="1787"/>
        </pc:sldMkLst>
      </pc:sldChg>
      <pc:sldChg chg="del">
        <pc:chgData name="Zhenqiang Gong" userId="9505448857_tp_box_2" providerId="OAuth2" clId="{FC2E83A8-103A-51B2-9638-E20E4309FD9B}" dt="2026-01-25T14:53:31.655" v="658" actId="2696"/>
        <pc:sldMkLst>
          <pc:docMk/>
          <pc:sldMk cId="2383076849" sldId="1788"/>
        </pc:sldMkLst>
      </pc:sldChg>
      <pc:sldChg chg="new del">
        <pc:chgData name="Zhenqiang Gong" userId="9505448857_tp_box_2" providerId="OAuth2" clId="{FC2E83A8-103A-51B2-9638-E20E4309FD9B}" dt="2026-01-25T14:46:39.546" v="136" actId="2696"/>
        <pc:sldMkLst>
          <pc:docMk/>
          <pc:sldMk cId="392575644" sldId="1789"/>
        </pc:sldMkLst>
      </pc:sldChg>
      <pc:sldChg chg="modSp add mod modAnim">
        <pc:chgData name="Zhenqiang Gong" userId="9505448857_tp_box_2" providerId="OAuth2" clId="{FC2E83A8-103A-51B2-9638-E20E4309FD9B}" dt="2026-01-26T19:34:44.756" v="711"/>
        <pc:sldMkLst>
          <pc:docMk/>
          <pc:sldMk cId="1870961657" sldId="1790"/>
        </pc:sldMkLst>
        <pc:spChg chg="mod">
          <ac:chgData name="Zhenqiang Gong" userId="9505448857_tp_box_2" providerId="OAuth2" clId="{FC2E83A8-103A-51B2-9638-E20E4309FD9B}" dt="2026-01-25T14:46:43.978" v="148" actId="20577"/>
          <ac:spMkLst>
            <pc:docMk/>
            <pc:sldMk cId="1870961657" sldId="1790"/>
            <ac:spMk id="293" creationId="{02E0FAD7-5311-7633-9331-2374E23F925C}"/>
          </ac:spMkLst>
        </pc:spChg>
        <pc:spChg chg="mod">
          <ac:chgData name="Zhenqiang Gong" userId="9505448857_tp_box_2" providerId="OAuth2" clId="{FC2E83A8-103A-51B2-9638-E20E4309FD9B}" dt="2026-01-25T14:47:54.903" v="385" actId="20577"/>
          <ac:spMkLst>
            <pc:docMk/>
            <pc:sldMk cId="1870961657" sldId="1790"/>
            <ac:spMk id="294" creationId="{7ECB2043-E7A6-1689-E948-0DD5F06424DA}"/>
          </ac:spMkLst>
        </pc:spChg>
      </pc:sldChg>
      <pc:sldChg chg="delSp add mod delAnim">
        <pc:chgData name="Zhenqiang Gong" userId="9505448857_tp_box_2" providerId="OAuth2" clId="{FC2E83A8-103A-51B2-9638-E20E4309FD9B}" dt="2026-01-25T14:49:09.843" v="388" actId="478"/>
        <pc:sldMkLst>
          <pc:docMk/>
          <pc:sldMk cId="2069681974" sldId="1791"/>
        </pc:sldMkLst>
        <pc:spChg chg="del">
          <ac:chgData name="Zhenqiang Gong" userId="9505448857_tp_box_2" providerId="OAuth2" clId="{FC2E83A8-103A-51B2-9638-E20E4309FD9B}" dt="2026-01-25T14:49:07.945" v="387" actId="478"/>
          <ac:spMkLst>
            <pc:docMk/>
            <pc:sldMk cId="2069681974" sldId="1791"/>
            <ac:spMk id="330" creationId="{4C23E4EC-09A6-8A2D-96B9-F22DB0DEDD35}"/>
          </ac:spMkLst>
        </pc:spChg>
        <pc:cxnChg chg="del">
          <ac:chgData name="Zhenqiang Gong" userId="9505448857_tp_box_2" providerId="OAuth2" clId="{FC2E83A8-103A-51B2-9638-E20E4309FD9B}" dt="2026-01-25T14:49:09.843" v="388" actId="478"/>
          <ac:cxnSpMkLst>
            <pc:docMk/>
            <pc:sldMk cId="2069681974" sldId="1791"/>
            <ac:cxnSpMk id="325" creationId="{140F90A8-10A0-D542-4130-C363BCA4A01E}"/>
          </ac:cxnSpMkLst>
        </pc:cxnChg>
      </pc:sldChg>
      <pc:sldChg chg="modSp add mod modAnim">
        <pc:chgData name="Zhenqiang Gong" userId="9505448857_tp_box_2" providerId="OAuth2" clId="{FC2E83A8-103A-51B2-9638-E20E4309FD9B}" dt="2026-01-26T19:36:08.689" v="714"/>
        <pc:sldMkLst>
          <pc:docMk/>
          <pc:sldMk cId="1564217636" sldId="1792"/>
        </pc:sldMkLst>
        <pc:spChg chg="mod">
          <ac:chgData name="Zhenqiang Gong" userId="9505448857_tp_box_2" providerId="OAuth2" clId="{FC2E83A8-103A-51B2-9638-E20E4309FD9B}" dt="2026-01-25T14:49:58.877" v="428" actId="20577"/>
          <ac:spMkLst>
            <pc:docMk/>
            <pc:sldMk cId="1564217636" sldId="1792"/>
            <ac:spMk id="293" creationId="{4ADCEE7A-2A10-D7C8-409C-5ADABC492C52}"/>
          </ac:spMkLst>
        </pc:spChg>
        <pc:spChg chg="mod">
          <ac:chgData name="Zhenqiang Gong" userId="9505448857_tp_box_2" providerId="OAuth2" clId="{FC2E83A8-103A-51B2-9638-E20E4309FD9B}" dt="2026-01-25T14:51:07.775" v="534" actId="20577"/>
          <ac:spMkLst>
            <pc:docMk/>
            <pc:sldMk cId="1564217636" sldId="1792"/>
            <ac:spMk id="294" creationId="{6E32D8FC-1C93-22F4-BE91-12EB510E4F16}"/>
          </ac:spMkLst>
        </pc:spChg>
      </pc:sldChg>
      <pc:sldChg chg="new del">
        <pc:chgData name="Zhenqiang Gong" userId="9505448857_tp_box_2" providerId="OAuth2" clId="{FC2E83A8-103A-51B2-9638-E20E4309FD9B}" dt="2026-01-25T14:51:56.869" v="537" actId="2696"/>
        <pc:sldMkLst>
          <pc:docMk/>
          <pc:sldMk cId="597138842" sldId="1793"/>
        </pc:sldMkLst>
      </pc:sldChg>
      <pc:sldChg chg="modSp add mod modAnim">
        <pc:chgData name="Zhenqiang Gong" userId="9505448857_tp_box_2" providerId="OAuth2" clId="{FC2E83A8-103A-51B2-9638-E20E4309FD9B}" dt="2026-01-25T14:52:48.775" v="656"/>
        <pc:sldMkLst>
          <pc:docMk/>
          <pc:sldMk cId="1628276789" sldId="1794"/>
        </pc:sldMkLst>
        <pc:spChg chg="mod">
          <ac:chgData name="Zhenqiang Gong" userId="9505448857_tp_box_2" providerId="OAuth2" clId="{FC2E83A8-103A-51B2-9638-E20E4309FD9B}" dt="2026-01-25T14:52:08.504" v="565" actId="20577"/>
          <ac:spMkLst>
            <pc:docMk/>
            <pc:sldMk cId="1628276789" sldId="1794"/>
            <ac:spMk id="293" creationId="{31FC9B44-47FE-D752-5541-4FE0D1583555}"/>
          </ac:spMkLst>
        </pc:spChg>
        <pc:spChg chg="mod">
          <ac:chgData name="Zhenqiang Gong" userId="9505448857_tp_box_2" providerId="OAuth2" clId="{FC2E83A8-103A-51B2-9638-E20E4309FD9B}" dt="2026-01-25T14:52:39.860" v="655" actId="20577"/>
          <ac:spMkLst>
            <pc:docMk/>
            <pc:sldMk cId="1628276789" sldId="1794"/>
            <ac:spMk id="294" creationId="{FB67EE8D-AE07-6C87-FEF1-1E0E2DDC7C36}"/>
          </ac:spMkLst>
        </pc:spChg>
      </pc:sldChg>
      <pc:sldMasterChg chg="delSldLayout">
        <pc:chgData name="Zhenqiang Gong" userId="9505448857_tp_box_2" providerId="OAuth2" clId="{FC2E83A8-103A-51B2-9638-E20E4309FD9B}" dt="2026-01-25T14:53:31.655" v="658" actId="2696"/>
        <pc:sldMasterMkLst>
          <pc:docMk/>
          <pc:sldMasterMk cId="0" sldId="2147483694"/>
        </pc:sldMasterMkLst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4"/>
            <pc:sldLayoutMk cId="0" sldId="2147483663"/>
          </pc:sldLayoutMkLst>
        </pc:sldLayoutChg>
      </pc:sldMasterChg>
      <pc:sldMasterChg chg="del delSldLayout">
        <pc:chgData name="Zhenqiang Gong" userId="9505448857_tp_box_2" providerId="OAuth2" clId="{FC2E83A8-103A-51B2-9638-E20E4309FD9B}" dt="2026-01-25T14:53:31.655" v="658" actId="2696"/>
        <pc:sldMasterMkLst>
          <pc:docMk/>
          <pc:sldMasterMk cId="0" sldId="2147483695"/>
        </pc:sldMasterMkLst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71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72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73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74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75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76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77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78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79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80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5"/>
            <pc:sldLayoutMk cId="0" sldId="2147483681"/>
          </pc:sldLayoutMkLst>
        </pc:sldLayoutChg>
      </pc:sldMasterChg>
      <pc:sldMasterChg chg="del delSldLayout">
        <pc:chgData name="Zhenqiang Gong" userId="9505448857_tp_box_2" providerId="OAuth2" clId="{FC2E83A8-103A-51B2-9638-E20E4309FD9B}" dt="2026-01-25T14:53:31.655" v="658" actId="2696"/>
        <pc:sldMasterMkLst>
          <pc:docMk/>
          <pc:sldMasterMk cId="0" sldId="2147483696"/>
        </pc:sldMasterMkLst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82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83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84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85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86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87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88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89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90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91"/>
          </pc:sldLayoutMkLst>
        </pc:sldLayoutChg>
        <pc:sldLayoutChg chg="del">
          <pc:chgData name="Zhenqiang Gong" userId="9505448857_tp_box_2" providerId="OAuth2" clId="{FC2E83A8-103A-51B2-9638-E20E4309FD9B}" dt="2026-01-25T14:53:31.655" v="658" actId="2696"/>
          <pc:sldLayoutMkLst>
            <pc:docMk/>
            <pc:sldMasterMk cId="0" sldId="2147483696"/>
            <pc:sldLayoutMk cId="0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22dfa1013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3822dfa1013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822dfa1013_3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22dfa1013_3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3822dfa1013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5063E-2CB1-6948-B554-100AB35550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8550BA6E-0AB6-D9D7-EBB0-55B1F07D0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22dfa1013_3_83:notes">
            <a:extLst>
              <a:ext uri="{FF2B5EF4-FFF2-40B4-BE49-F238E27FC236}">
                <a16:creationId xmlns:a16="http://schemas.microsoft.com/office/drawing/2014/main" id="{0E30EA1B-2AC0-4A35-F98B-6C94077DD8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822dfa1013_3_83:notes">
            <a:extLst>
              <a:ext uri="{FF2B5EF4-FFF2-40B4-BE49-F238E27FC236}">
                <a16:creationId xmlns:a16="http://schemas.microsoft.com/office/drawing/2014/main" id="{B0F4256B-DB5A-BCD6-D3C8-B3E4F3067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985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82283e3cb4_0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382283e3cb4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314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22dfa1013_3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822dfa1013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685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82283e3cb4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382283e3cb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822dfa1013_3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822dfa1013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2283e3cb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382283e3cb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82283e3cb4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382283e3cb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822dfa1013_3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3822dfa1013_3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22dfa1013_3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822dfa1013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82283e3cb4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382283e3cb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2283e3cb4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82283e3cb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82283e3cb4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82283e3cb4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B5DB4A5B-1C91-5005-33F9-B976EB84B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22dfa1013_3_83:notes">
            <a:extLst>
              <a:ext uri="{FF2B5EF4-FFF2-40B4-BE49-F238E27FC236}">
                <a16:creationId xmlns:a16="http://schemas.microsoft.com/office/drawing/2014/main" id="{C85DEC09-9BCA-B298-2924-B016DA5D1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822dfa1013_3_83:notes">
            <a:extLst>
              <a:ext uri="{FF2B5EF4-FFF2-40B4-BE49-F238E27FC236}">
                <a16:creationId xmlns:a16="http://schemas.microsoft.com/office/drawing/2014/main" id="{74E4E50B-33B7-721F-8891-3E45D4D639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3377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22dfa1013_3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822dfa1013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>
          <a:extLst>
            <a:ext uri="{FF2B5EF4-FFF2-40B4-BE49-F238E27FC236}">
              <a16:creationId xmlns:a16="http://schemas.microsoft.com/office/drawing/2014/main" id="{D4E2E02F-1082-3C47-D592-1E9FBFC7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22dfa1013_3_100:notes">
            <a:extLst>
              <a:ext uri="{FF2B5EF4-FFF2-40B4-BE49-F238E27FC236}">
                <a16:creationId xmlns:a16="http://schemas.microsoft.com/office/drawing/2014/main" id="{270B4B4F-49FC-5157-9D99-50ABE7813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822dfa1013_3_100:notes">
            <a:extLst>
              <a:ext uri="{FF2B5EF4-FFF2-40B4-BE49-F238E27FC236}">
                <a16:creationId xmlns:a16="http://schemas.microsoft.com/office/drawing/2014/main" id="{FBE3F844-8DBE-6669-DB5E-2B2A71CBC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2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464E257E-D323-0006-5E20-01C421B03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22dfa1013_3_83:notes">
            <a:extLst>
              <a:ext uri="{FF2B5EF4-FFF2-40B4-BE49-F238E27FC236}">
                <a16:creationId xmlns:a16="http://schemas.microsoft.com/office/drawing/2014/main" id="{17B1430A-01BE-AD3E-E067-4F0B91D42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3822dfa1013_3_83:notes">
            <a:extLst>
              <a:ext uri="{FF2B5EF4-FFF2-40B4-BE49-F238E27FC236}">
                <a16:creationId xmlns:a16="http://schemas.microsoft.com/office/drawing/2014/main" id="{8712BD45-970D-09EB-A1C4-6C40226BA2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651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22dfa1013_3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822dfa1013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822dfa1013_3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3822dfa1013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22dfa1013_3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822dfa1013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6833" y="2978300"/>
            <a:ext cx="34082400" cy="8210400"/>
          </a:xfrm>
          <a:prstGeom prst="rect">
            <a:avLst/>
          </a:prstGeom>
        </p:spPr>
        <p:txBody>
          <a:bodyPr spcFirstLastPara="1" wrap="square" lIns="365700" tIns="365700" rIns="365700" bIns="36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800"/>
              <a:buNone/>
              <a:defRPr sz="2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800"/>
              <a:buNone/>
              <a:defRPr sz="20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800"/>
              <a:buNone/>
              <a:defRPr sz="20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800"/>
              <a:buNone/>
              <a:defRPr sz="20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800"/>
              <a:buNone/>
              <a:defRPr sz="20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800"/>
              <a:buNone/>
              <a:defRPr sz="20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800"/>
              <a:buNone/>
              <a:defRPr sz="20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800"/>
              <a:buNone/>
              <a:defRPr sz="20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800"/>
              <a:buNone/>
              <a:defRPr sz="20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6800" y="11336500"/>
            <a:ext cx="34082400" cy="31704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46800" y="4424500"/>
            <a:ext cx="34082400" cy="7854000"/>
          </a:xfrm>
          <a:prstGeom prst="rect">
            <a:avLst/>
          </a:prstGeom>
        </p:spPr>
        <p:txBody>
          <a:bodyPr spcFirstLastPara="1" wrap="square" lIns="365700" tIns="365700" rIns="365700" bIns="36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0"/>
              <a:buNone/>
              <a:defRPr sz="4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0"/>
              <a:buNone/>
              <a:defRPr sz="4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0"/>
              <a:buNone/>
              <a:defRPr sz="4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0"/>
              <a:buNone/>
              <a:defRPr sz="4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0"/>
              <a:buNone/>
              <a:defRPr sz="4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0"/>
              <a:buNone/>
              <a:defRPr sz="4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0"/>
              <a:buNone/>
              <a:defRPr sz="4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0"/>
              <a:buNone/>
              <a:defRPr sz="4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0"/>
              <a:buNone/>
              <a:defRPr sz="48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246800" y="12608900"/>
            <a:ext cx="34082400" cy="52032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marL="457200" lvl="0" indent="-685800" algn="ctr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1pPr>
            <a:lvl2pPr marL="914400" lvl="1" indent="-584200" algn="ctr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2pPr>
            <a:lvl3pPr marL="1371600" lvl="2" indent="-584200" algn="ctr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3pPr>
            <a:lvl4pPr marL="1828800" lvl="3" indent="-584200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4pPr>
            <a:lvl5pPr marL="2286000" lvl="4" indent="-584200" algn="ctr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5pPr>
            <a:lvl6pPr marL="2743200" lvl="5" indent="-584200" algn="ctr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6pPr>
            <a:lvl7pPr marL="3200400" lvl="6" indent="-584200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7pPr>
            <a:lvl8pPr marL="3657600" lvl="7" indent="-584200" algn="ctr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8pPr>
            <a:lvl9pPr marL="4114800" lvl="8" indent="-584200" algn="ctr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lvl="0" indent="-6477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6600"/>
              <a:buChar char="●"/>
              <a:defRPr sz="5100"/>
            </a:lvl1pPr>
            <a:lvl2pPr marL="914400" lvl="1" indent="-6477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6600"/>
              <a:buChar char="○"/>
              <a:defRPr sz="5100"/>
            </a:lvl2pPr>
            <a:lvl3pPr marL="1371600" lvl="2" indent="-6477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6600"/>
              <a:buChar char="■"/>
              <a:defRPr sz="5100"/>
            </a:lvl3pPr>
            <a:lvl4pPr marL="1828800" lvl="3" indent="-6477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6600"/>
              <a:buChar char="●"/>
              <a:defRPr sz="5100"/>
            </a:lvl4pPr>
            <a:lvl5pPr marL="2286000" lvl="4" indent="-6477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6600"/>
              <a:buChar char="○"/>
              <a:defRPr sz="5100"/>
            </a:lvl5pPr>
            <a:lvl6pPr marL="2743200" lvl="5" indent="-6477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6600"/>
              <a:buChar char="■"/>
              <a:defRPr sz="5100"/>
            </a:lvl6pPr>
            <a:lvl7pPr marL="3200400" lvl="6" indent="-6477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6600"/>
              <a:buChar char="●"/>
              <a:defRPr sz="5100"/>
            </a:lvl7pPr>
            <a:lvl8pPr marL="3657600" lvl="7" indent="-6477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6600"/>
              <a:buChar char="○"/>
              <a:defRPr sz="5100"/>
            </a:lvl8pPr>
            <a:lvl9pPr marL="4114800" lvl="8" indent="-647700" algn="l">
              <a:lnSpc>
                <a:spcPct val="90000"/>
              </a:lnSpc>
              <a:spcBef>
                <a:spcPts val="4800"/>
              </a:spcBef>
              <a:spcAft>
                <a:spcPts val="4800"/>
              </a:spcAft>
              <a:buClr>
                <a:schemeClr val="dk1"/>
              </a:buClr>
              <a:buSzPts val="6600"/>
              <a:buChar char="■"/>
              <a:defRPr sz="5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5100"/>
            </a:lvl1pPr>
            <a:lvl2pPr marL="0" lvl="1" indent="0" algn="r">
              <a:spcBef>
                <a:spcPts val="0"/>
              </a:spcBef>
              <a:buNone/>
              <a:defRPr sz="5100"/>
            </a:lvl2pPr>
            <a:lvl3pPr marL="0" lvl="2" indent="0" algn="r">
              <a:spcBef>
                <a:spcPts val="0"/>
              </a:spcBef>
              <a:buNone/>
              <a:defRPr sz="5100"/>
            </a:lvl3pPr>
            <a:lvl4pPr marL="0" lvl="3" indent="0" algn="r">
              <a:spcBef>
                <a:spcPts val="0"/>
              </a:spcBef>
              <a:buNone/>
              <a:defRPr sz="5100"/>
            </a:lvl4pPr>
            <a:lvl5pPr marL="0" lvl="4" indent="0" algn="r">
              <a:spcBef>
                <a:spcPts val="0"/>
              </a:spcBef>
              <a:buNone/>
              <a:defRPr sz="5100"/>
            </a:lvl5pPr>
            <a:lvl6pPr marL="0" lvl="5" indent="0" algn="r">
              <a:spcBef>
                <a:spcPts val="0"/>
              </a:spcBef>
              <a:buNone/>
              <a:defRPr sz="5100"/>
            </a:lvl6pPr>
            <a:lvl7pPr marL="0" lvl="6" indent="0" algn="r">
              <a:spcBef>
                <a:spcPts val="0"/>
              </a:spcBef>
              <a:buNone/>
              <a:defRPr sz="5100"/>
            </a:lvl7pPr>
            <a:lvl8pPr marL="0" lvl="7" indent="0" algn="r">
              <a:spcBef>
                <a:spcPts val="0"/>
              </a:spcBef>
              <a:buNone/>
              <a:defRPr sz="5100"/>
            </a:lvl8pPr>
            <a:lvl9pPr marL="0" lvl="8" indent="0" algn="r">
              <a:spcBef>
                <a:spcPts val="0"/>
              </a:spcBef>
              <a:buNone/>
              <a:defRPr sz="5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lvl="0" indent="-6477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1pPr>
            <a:lvl2pPr marL="914400" lvl="1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2pPr>
            <a:lvl3pPr marL="1371600" lvl="2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3pPr>
            <a:lvl4pPr marL="1828800" lvl="3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4pPr>
            <a:lvl5pPr marL="2286000" lvl="4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5pPr>
            <a:lvl6pPr marL="2743200" lvl="5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6pPr>
            <a:lvl7pPr marL="3200400" lvl="6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7pPr>
            <a:lvl8pPr marL="3657600" lvl="7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8pPr>
            <a:lvl9pPr marL="4114800" lvl="8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2519364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2519368" y="5043489"/>
            <a:ext cx="15473360" cy="247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/>
            </a:lvl1pPr>
            <a:lvl2pPr marL="914400" lvl="1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 b="1"/>
            </a:lvl2pPr>
            <a:lvl3pPr marL="1371600" lvl="2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100"/>
              <a:buNone/>
              <a:defRPr sz="5100" b="1"/>
            </a:lvl3pPr>
            <a:lvl4pPr marL="1828800" lvl="3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4pPr>
            <a:lvl5pPr marL="2286000" lvl="4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5pPr>
            <a:lvl6pPr marL="2743200" lvl="5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6pPr>
            <a:lvl7pPr marL="3200400" lvl="6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7pPr>
            <a:lvl8pPr marL="3657600" lvl="7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8pPr>
            <a:lvl9pPr marL="4114800" lvl="8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2519368" y="7515225"/>
            <a:ext cx="15473360" cy="1105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lvl="0" indent="-6477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1pPr>
            <a:lvl2pPr marL="914400" lvl="1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2pPr>
            <a:lvl3pPr marL="1371600" lvl="2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3pPr>
            <a:lvl4pPr marL="1828800" lvl="3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4pPr>
            <a:lvl5pPr marL="2286000" lvl="4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5pPr>
            <a:lvl6pPr marL="2743200" lvl="5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6pPr>
            <a:lvl7pPr marL="3200400" lvl="6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7pPr>
            <a:lvl8pPr marL="3657600" lvl="7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8pPr>
            <a:lvl9pPr marL="4114800" lvl="8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3"/>
          </p:nvPr>
        </p:nvSpPr>
        <p:spPr>
          <a:xfrm>
            <a:off x="18516628" y="5043489"/>
            <a:ext cx="15549564" cy="247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6600" b="1"/>
            </a:lvl1pPr>
            <a:lvl2pPr marL="914400" lvl="1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 b="1"/>
            </a:lvl2pPr>
            <a:lvl3pPr marL="1371600" lvl="2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100"/>
              <a:buNone/>
              <a:defRPr sz="5100" b="1"/>
            </a:lvl3pPr>
            <a:lvl4pPr marL="1828800" lvl="3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4pPr>
            <a:lvl5pPr marL="2286000" lvl="4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5pPr>
            <a:lvl6pPr marL="2743200" lvl="5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6pPr>
            <a:lvl7pPr marL="3200400" lvl="6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7pPr>
            <a:lvl8pPr marL="3657600" lvl="7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8pPr>
            <a:lvl9pPr marL="4114800" lvl="8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4"/>
          </p:nvPr>
        </p:nvSpPr>
        <p:spPr>
          <a:xfrm>
            <a:off x="18516628" y="7515225"/>
            <a:ext cx="15549564" cy="1105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lvl="0" indent="-6477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1pPr>
            <a:lvl2pPr marL="914400" lvl="1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2pPr>
            <a:lvl3pPr marL="1371600" lvl="2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3pPr>
            <a:lvl4pPr marL="1828800" lvl="3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4pPr>
            <a:lvl5pPr marL="2286000" lvl="4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5pPr>
            <a:lvl6pPr marL="2743200" lvl="5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6pPr>
            <a:lvl7pPr marL="3200400" lvl="6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7pPr>
            <a:lvl8pPr marL="3657600" lvl="7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8pPr>
            <a:lvl9pPr marL="4114800" lvl="8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2519364" y="1371600"/>
            <a:ext cx="11796712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1"/>
          </p:nvPr>
        </p:nvSpPr>
        <p:spPr>
          <a:xfrm>
            <a:off x="15549564" y="2962296"/>
            <a:ext cx="18516600" cy="146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lvl="0" indent="-7874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8800"/>
              <a:buChar char="•"/>
              <a:defRPr sz="8800"/>
            </a:lvl1pPr>
            <a:lvl2pPr marL="914400" lvl="1" indent="-71755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  <a:defRPr sz="7700"/>
            </a:lvl2pPr>
            <a:lvl3pPr marL="1371600" lvl="2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 sz="6600"/>
            </a:lvl3pPr>
            <a:lvl4pPr marL="1828800" lvl="3" indent="-57785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4pPr>
            <a:lvl5pPr marL="2286000" lvl="4" indent="-57785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5pPr>
            <a:lvl6pPr marL="2743200" lvl="5" indent="-57785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6pPr>
            <a:lvl7pPr marL="3200400" lvl="6" indent="-57785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7pPr>
            <a:lvl8pPr marL="3657600" lvl="7" indent="-57785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8pPr>
            <a:lvl9pPr marL="4114800" lvl="8" indent="-57785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500"/>
              <a:buChar char="•"/>
              <a:defRPr sz="55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2519364" y="6172209"/>
            <a:ext cx="11796712" cy="1143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marL="914400" lvl="1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marL="1371600" lvl="2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3pPr>
            <a:lvl4pPr marL="1828800" lvl="3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4pPr>
            <a:lvl5pPr marL="2286000" lvl="4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5pPr>
            <a:lvl6pPr marL="2743200" lvl="5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6pPr>
            <a:lvl7pPr marL="3200400" lvl="6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7pPr>
            <a:lvl8pPr marL="3657600" lvl="7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8pPr>
            <a:lvl9pPr marL="4114800" lvl="8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2519364" y="1371600"/>
            <a:ext cx="11796712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2"/>
          </p:nvPr>
        </p:nvSpPr>
        <p:spPr>
          <a:xfrm>
            <a:off x="15549564" y="2962296"/>
            <a:ext cx="18516600" cy="14620875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2519364" y="6172209"/>
            <a:ext cx="11796712" cy="1143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/>
            </a:lvl1pPr>
            <a:lvl2pPr marL="914400" lvl="1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marL="1371600" lvl="2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3pPr>
            <a:lvl4pPr marL="1828800" lvl="3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4pPr>
            <a:lvl5pPr marL="2286000" lvl="4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5pPr>
            <a:lvl6pPr marL="2743200" lvl="5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6pPr>
            <a:lvl7pPr marL="3200400" lvl="6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7pPr>
            <a:lvl8pPr marL="3657600" lvl="7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8pPr>
            <a:lvl9pPr marL="4114800" lvl="8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1760992" y="-3769517"/>
            <a:ext cx="13054017" cy="3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lvl="0" indent="-6477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1pPr>
            <a:lvl2pPr marL="914400" lvl="1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2pPr>
            <a:lvl3pPr marL="1371600" lvl="2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3pPr>
            <a:lvl4pPr marL="1828800" lvl="3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4pPr>
            <a:lvl5pPr marL="2286000" lvl="4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5pPr>
            <a:lvl6pPr marL="2743200" lvl="5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6pPr>
            <a:lvl7pPr marL="3200400" lvl="6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7pPr>
            <a:lvl8pPr marL="3657600" lvl="7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8pPr>
            <a:lvl9pPr marL="4114800" lvl="8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46800" y="8603400"/>
            <a:ext cx="34082400" cy="33672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400"/>
              <a:buNone/>
              <a:defRPr sz="14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 rot="5400000">
            <a:off x="21400296" y="5869802"/>
            <a:ext cx="1743551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 rot="5400000">
            <a:off x="5398327" y="-1788298"/>
            <a:ext cx="17435517" cy="232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lvl="0" indent="-647700" algn="l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1pPr>
            <a:lvl2pPr marL="914400" lvl="1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2pPr>
            <a:lvl3pPr marL="1371600" lvl="2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3pPr>
            <a:lvl4pPr marL="1828800" lvl="3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4pPr>
            <a:lvl5pPr marL="2286000" lvl="4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5pPr>
            <a:lvl6pPr marL="2743200" lvl="5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6pPr>
            <a:lvl7pPr marL="3200400" lvl="6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7pPr>
            <a:lvl8pPr marL="3657600" lvl="7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8pPr>
            <a:lvl9pPr marL="4114800" lvl="8" indent="-6477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marL="457200" lvl="0" indent="-685800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1pPr>
            <a:lvl2pPr marL="914400" lvl="1" indent="-58420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2pPr>
            <a:lvl3pPr marL="1371600" lvl="2" indent="-58420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3pPr>
            <a:lvl4pPr marL="1828800" lvl="3" indent="-58420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4pPr>
            <a:lvl5pPr marL="2286000" lvl="4" indent="-58420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5pPr>
            <a:lvl6pPr marL="2743200" lvl="5" indent="-58420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6pPr>
            <a:lvl7pPr marL="3200400" lvl="6" indent="-58420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7pPr>
            <a:lvl8pPr marL="3657600" lvl="7" indent="-58420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8pPr>
            <a:lvl9pPr marL="4114800" lvl="8" indent="-58420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15999600" cy="136656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marL="457200" lvl="0" indent="-58420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1pPr>
            <a:lvl2pPr marL="914400" lvl="1" indent="-53340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marL="1371600" lvl="2" indent="-53340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marL="1828800" lvl="3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marL="2286000" lvl="4" indent="-53340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marL="2743200" lvl="5" indent="-53340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marL="3200400" lvl="6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marL="3657600" lvl="7" indent="-53340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marL="4114800" lvl="8" indent="-53340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9329600" y="4609900"/>
            <a:ext cx="15999600" cy="136656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marL="457200" lvl="0" indent="-58420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1pPr>
            <a:lvl2pPr marL="914400" lvl="1" indent="-53340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marL="1371600" lvl="2" indent="-53340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marL="1828800" lvl="3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marL="2286000" lvl="4" indent="-53340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marL="2743200" lvl="5" indent="-53340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marL="3200400" lvl="6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marL="3657600" lvl="7" indent="-53340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marL="4114800" lvl="8" indent="-53340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246800" y="2222400"/>
            <a:ext cx="11232000" cy="3022800"/>
          </a:xfrm>
          <a:prstGeom prst="rect">
            <a:avLst/>
          </a:prstGeom>
        </p:spPr>
        <p:txBody>
          <a:bodyPr spcFirstLastPara="1" wrap="square" lIns="365700" tIns="365700" rIns="365700" bIns="3657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246800" y="5558400"/>
            <a:ext cx="11232000" cy="127176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marL="914400" lvl="1" indent="-53340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marL="1371600" lvl="2" indent="-53340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marL="1828800" lvl="3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marL="2286000" lvl="4" indent="-53340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marL="2743200" lvl="5" indent="-53340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marL="3200400" lvl="6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marL="3657600" lvl="7" indent="-53340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marL="4114800" lvl="8" indent="-53340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961000" y="1800600"/>
            <a:ext cx="25471200" cy="163632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8288000" y="-500"/>
            <a:ext cx="18288000" cy="205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062000" y="4932700"/>
            <a:ext cx="16180800" cy="5929200"/>
          </a:xfrm>
          <a:prstGeom prst="rect">
            <a:avLst/>
          </a:prstGeom>
        </p:spPr>
        <p:txBody>
          <a:bodyPr spcFirstLastPara="1" wrap="square" lIns="365700" tIns="365700" rIns="365700" bIns="36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800"/>
              <a:buNone/>
              <a:defRPr sz="1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800"/>
              <a:buNone/>
              <a:defRPr sz="16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800"/>
              <a:buNone/>
              <a:defRPr sz="16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800"/>
              <a:buNone/>
              <a:defRPr sz="16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800"/>
              <a:buNone/>
              <a:defRPr sz="16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800"/>
              <a:buNone/>
              <a:defRPr sz="16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800"/>
              <a:buNone/>
              <a:defRPr sz="16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800"/>
              <a:buNone/>
              <a:defRPr sz="16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800"/>
              <a:buNone/>
              <a:defRPr sz="16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062000" y="11212300"/>
            <a:ext cx="16180800" cy="4940400"/>
          </a:xfrm>
          <a:prstGeom prst="rect">
            <a:avLst/>
          </a:prstGeom>
        </p:spPr>
        <p:txBody>
          <a:bodyPr spcFirstLastPara="1" wrap="square" lIns="365700" tIns="365700" rIns="365700" bIns="36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9758000" y="2896300"/>
            <a:ext cx="15348000" cy="14780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marL="457200" lvl="0" indent="-685800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1pPr>
            <a:lvl2pPr marL="914400" lvl="1" indent="-58420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2pPr>
            <a:lvl3pPr marL="1371600" lvl="2" indent="-58420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3pPr>
            <a:lvl4pPr marL="1828800" lvl="3" indent="-58420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4pPr>
            <a:lvl5pPr marL="2286000" lvl="4" indent="-58420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5pPr>
            <a:lvl6pPr marL="2743200" lvl="5" indent="-58420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6pPr>
            <a:lvl7pPr marL="3200400" lvl="6" indent="-584200">
              <a:spcBef>
                <a:spcPts val="0"/>
              </a:spcBef>
              <a:spcAft>
                <a:spcPts val="0"/>
              </a:spcAft>
              <a:buSzPts val="5600"/>
              <a:buChar char="●"/>
              <a:defRPr sz="5600"/>
            </a:lvl7pPr>
            <a:lvl8pPr marL="3657600" lvl="7" indent="-584200">
              <a:spcBef>
                <a:spcPts val="0"/>
              </a:spcBef>
              <a:spcAft>
                <a:spcPts val="0"/>
              </a:spcAft>
              <a:buSzPts val="5600"/>
              <a:buChar char="○"/>
              <a:defRPr sz="5600"/>
            </a:lvl8pPr>
            <a:lvl9pPr marL="4114800" lvl="8" indent="-584200">
              <a:spcBef>
                <a:spcPts val="0"/>
              </a:spcBef>
              <a:spcAft>
                <a:spcPts val="0"/>
              </a:spcAft>
              <a:buSzPts val="5600"/>
              <a:buChar char="■"/>
              <a:defRPr sz="5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246800" y="16922300"/>
            <a:ext cx="23995200" cy="2420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>
              <a:buNone/>
              <a:defRPr sz="4000"/>
            </a:lvl1pPr>
            <a:lvl2pPr lvl="1">
              <a:buNone/>
              <a:defRPr sz="4000"/>
            </a:lvl2pPr>
            <a:lvl3pPr lvl="2">
              <a:buNone/>
              <a:defRPr sz="4000"/>
            </a:lvl3pPr>
            <a:lvl4pPr lvl="3">
              <a:buNone/>
              <a:defRPr sz="4000"/>
            </a:lvl4pPr>
            <a:lvl5pPr lvl="4">
              <a:buNone/>
              <a:defRPr sz="4000"/>
            </a:lvl5pPr>
            <a:lvl6pPr lvl="5">
              <a:buNone/>
              <a:defRPr sz="4000"/>
            </a:lvl6pPr>
            <a:lvl7pPr lvl="6">
              <a:buNone/>
              <a:defRPr sz="4000"/>
            </a:lvl7pPr>
            <a:lvl8pPr lvl="7">
              <a:buNone/>
              <a:defRPr sz="4000"/>
            </a:lvl8pPr>
            <a:lvl9pPr lvl="8">
              <a:buNone/>
              <a:defRPr sz="40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rmAutofit/>
          </a:bodyPr>
          <a:lstStyle>
            <a:lvl1pPr marL="457200" lvl="0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Char char="●"/>
              <a:defRPr sz="7200">
                <a:solidFill>
                  <a:schemeClr val="dk2"/>
                </a:solidFill>
              </a:defRPr>
            </a:lvl1pPr>
            <a:lvl2pPr marL="914400" lvl="1" indent="-584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2pPr>
            <a:lvl3pPr marL="1371600" lvl="2" indent="-584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3pPr>
            <a:lvl4pPr marL="1828800" lvl="3" indent="-584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4pPr>
            <a:lvl5pPr marL="2286000" lvl="4" indent="-584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5pPr>
            <a:lvl6pPr marL="2743200" lvl="5" indent="-584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6pPr>
            <a:lvl7pPr marL="3200400" lvl="6" indent="-584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7pPr>
            <a:lvl8pPr marL="3657600" lvl="7" indent="-584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8pPr>
            <a:lvl9pPr marL="4114800" lvl="8" indent="-584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ctr" anchorCtr="0">
            <a:normAutofit/>
          </a:bodyPr>
          <a:lstStyle>
            <a:lvl1pPr lvl="0" algn="r">
              <a:buNone/>
              <a:defRPr sz="4000">
                <a:solidFill>
                  <a:schemeClr val="dk2"/>
                </a:solidFill>
              </a:defRPr>
            </a:lvl1pPr>
            <a:lvl2pPr lvl="1" algn="r">
              <a:buNone/>
              <a:defRPr sz="4000">
                <a:solidFill>
                  <a:schemeClr val="dk2"/>
                </a:solidFill>
              </a:defRPr>
            </a:lvl2pPr>
            <a:lvl3pPr lvl="2" algn="r">
              <a:buNone/>
              <a:defRPr sz="4000">
                <a:solidFill>
                  <a:schemeClr val="dk2"/>
                </a:solidFill>
              </a:defRPr>
            </a:lvl3pPr>
            <a:lvl4pPr lvl="3" algn="r">
              <a:buNone/>
              <a:defRPr sz="4000">
                <a:solidFill>
                  <a:schemeClr val="dk2"/>
                </a:solidFill>
              </a:defRPr>
            </a:lvl4pPr>
            <a:lvl5pPr lvl="4" algn="r">
              <a:buNone/>
              <a:defRPr sz="4000">
                <a:solidFill>
                  <a:schemeClr val="dk2"/>
                </a:solidFill>
              </a:defRPr>
            </a:lvl5pPr>
            <a:lvl6pPr lvl="5" algn="r">
              <a:buNone/>
              <a:defRPr sz="4000">
                <a:solidFill>
                  <a:schemeClr val="dk2"/>
                </a:solidFill>
              </a:defRPr>
            </a:lvl6pPr>
            <a:lvl7pPr lvl="6" algn="r">
              <a:buNone/>
              <a:defRPr sz="4000">
                <a:solidFill>
                  <a:schemeClr val="dk2"/>
                </a:solidFill>
              </a:defRPr>
            </a:lvl7pPr>
            <a:lvl8pPr lvl="7" algn="r">
              <a:buNone/>
              <a:defRPr sz="4000">
                <a:solidFill>
                  <a:schemeClr val="dk2"/>
                </a:solidFill>
              </a:defRPr>
            </a:lvl8pPr>
            <a:lvl9pPr lvl="8" algn="r">
              <a:buNone/>
              <a:defRPr sz="4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  <a:defRPr sz="1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 sz="6600"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 sz="6600"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 sz="6600"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 sz="6600"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 sz="6600"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 sz="6600"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 sz="6600"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 sz="66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>
            <a:lvl1pPr marL="457200" marR="0" lvl="0" indent="-7175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7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477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Char char="•"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778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524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Char char="•"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524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Char char="•"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524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Char char="•"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524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Char char="•"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524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Char char="•"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524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Char char="•"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5146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2115800" y="19069056"/>
            <a:ext cx="123444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3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/>
        </p:nvSpPr>
        <p:spPr>
          <a:xfrm>
            <a:off x="0" y="6348438"/>
            <a:ext cx="36576000" cy="441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lvl="0" algn="ctr"/>
            <a:r>
              <a:rPr lang="en-US" sz="13200" dirty="0">
                <a:solidFill>
                  <a:schemeClr val="dk1"/>
                </a:solidFill>
              </a:rPr>
              <a:t>Prompt Injection Attacks</a:t>
            </a:r>
            <a:endParaRPr sz="1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0"/>
          <p:cNvSpPr txBox="1"/>
          <p:nvPr/>
        </p:nvSpPr>
        <p:spPr>
          <a:xfrm>
            <a:off x="2511848" y="11024451"/>
            <a:ext cx="31549552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8800"/>
              <a:buFont typeface="Arial"/>
              <a:buNone/>
            </a:pPr>
            <a:r>
              <a:rPr lang="en" sz="8800" b="0" i="0" u="none" strike="noStrike" cap="none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Neil Gong</a:t>
            </a:r>
            <a:endParaRPr sz="5100" dirty="0"/>
          </a:p>
          <a:p>
            <a:pPr marL="0" marR="0" lvl="0" indent="0" algn="ctr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898989"/>
              </a:buClr>
              <a:buSzPts val="8800"/>
              <a:buFont typeface="Arial"/>
              <a:buNone/>
            </a:pPr>
            <a:r>
              <a:rPr lang="en" sz="8800" b="0" i="0" u="none" strike="noStrike" cap="none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Duke University</a:t>
            </a:r>
            <a:endParaRPr sz="5100" dirty="0"/>
          </a:p>
        </p:txBody>
      </p:sp>
      <p:sp>
        <p:nvSpPr>
          <p:cNvPr id="288" name="Google Shape;288;p50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 dirty="0"/>
              <a:t>Formalizing Prompt Injection Attack</a:t>
            </a:r>
            <a:endParaRPr dirty="0"/>
          </a:p>
        </p:txBody>
      </p:sp>
      <p:sp>
        <p:nvSpPr>
          <p:cNvPr id="367" name="Google Shape;367;p57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68" name="Google Shape;368;p57"/>
          <p:cNvSpPr txBox="1"/>
          <p:nvPr/>
        </p:nvSpPr>
        <p:spPr>
          <a:xfrm>
            <a:off x="3283800" y="9818727"/>
            <a:ext cx="1501590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+ Data </a:t>
            </a:r>
            <a:r>
              <a:rPr lang="en" sz="6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 Instruction + Data</a:t>
            </a:r>
            <a:endParaRPr sz="5100"/>
          </a:p>
        </p:txBody>
      </p:sp>
      <p:sp>
        <p:nvSpPr>
          <p:cNvPr id="369" name="Google Shape;369;p57"/>
          <p:cNvSpPr txBox="1"/>
          <p:nvPr/>
        </p:nvSpPr>
        <p:spPr>
          <a:xfrm>
            <a:off x="26767984" y="9403227"/>
            <a:ext cx="8193272" cy="193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</a:t>
            </a:r>
            <a:r>
              <a:rPr lang="en" sz="6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</a:t>
            </a:r>
            <a:endParaRPr sz="5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" sz="6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Instruction</a:t>
            </a:r>
            <a:endParaRPr sz="5100"/>
          </a:p>
        </p:txBody>
      </p:sp>
      <p:cxnSp>
        <p:nvCxnSpPr>
          <p:cNvPr id="370" name="Google Shape;370;p57"/>
          <p:cNvCxnSpPr/>
          <p:nvPr/>
        </p:nvCxnSpPr>
        <p:spPr>
          <a:xfrm>
            <a:off x="13258800" y="8366760"/>
            <a:ext cx="0" cy="1405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57"/>
          <p:cNvSpPr/>
          <p:nvPr/>
        </p:nvSpPr>
        <p:spPr>
          <a:xfrm>
            <a:off x="19945352" y="912506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7"/>
          <p:cNvSpPr txBox="1"/>
          <p:nvPr/>
        </p:nvSpPr>
        <p:spPr>
          <a:xfrm>
            <a:off x="20535992" y="989650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373" name="Google Shape;373;p57"/>
          <p:cNvCxnSpPr>
            <a:endCxn id="371" idx="1"/>
          </p:cNvCxnSpPr>
          <p:nvPr/>
        </p:nvCxnSpPr>
        <p:spPr>
          <a:xfrm rot="10800000" flipH="1">
            <a:off x="16820252" y="10496665"/>
            <a:ext cx="3125100" cy="50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4" name="Google Shape;374;p57"/>
          <p:cNvCxnSpPr>
            <a:stCxn id="371" idx="3"/>
          </p:cNvCxnSpPr>
          <p:nvPr/>
        </p:nvCxnSpPr>
        <p:spPr>
          <a:xfrm rot="10800000" flipH="1">
            <a:off x="23602952" y="10495165"/>
            <a:ext cx="3204900" cy="1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5" name="Google Shape;375;p57"/>
          <p:cNvSpPr txBox="1"/>
          <p:nvPr/>
        </p:nvSpPr>
        <p:spPr>
          <a:xfrm>
            <a:off x="7212325" y="6750925"/>
            <a:ext cx="12732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Untrusted source: Internet, tool call result, agent environment</a:t>
            </a:r>
            <a:endParaRPr sz="5100"/>
          </a:p>
        </p:txBody>
      </p:sp>
      <p:sp>
        <p:nvSpPr>
          <p:cNvPr id="376" name="Google Shape;376;p57"/>
          <p:cNvSpPr txBox="1"/>
          <p:nvPr/>
        </p:nvSpPr>
        <p:spPr>
          <a:xfrm>
            <a:off x="2147676" y="17384845"/>
            <a:ext cx="32813579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Liu et al. “Formalizing and Benchmarking Prompt Injection Attacks and Defenses”. In </a:t>
            </a:r>
            <a:r>
              <a:rPr lang="en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USENIX Security Symposium</a:t>
            </a: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 </a:t>
            </a:r>
            <a:endParaRPr sz="5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AEFC-1EF9-DA40-B316-94CB1289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CC14-3FDD-9F4E-80DE-B9305690C8B0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0C0E63-A292-834D-9A46-BC92B1794AFD}"/>
                  </a:ext>
                </a:extLst>
              </p:cNvPr>
              <p:cNvSpPr txBox="1"/>
              <p:nvPr/>
            </p:nvSpPr>
            <p:spPr>
              <a:xfrm>
                <a:off x="7428582" y="9015857"/>
                <a:ext cx="276717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/>
                  <a:t>Target data</a:t>
                </a:r>
              </a:p>
              <a:p>
                <a:pPr algn="ctr"/>
                <a:r>
                  <a:rPr lang="en-US" sz="5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0C0E63-A292-834D-9A46-BC92B179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582" y="9015857"/>
                <a:ext cx="2767170" cy="2585323"/>
              </a:xfrm>
              <a:prstGeom prst="rect">
                <a:avLst/>
              </a:prstGeom>
              <a:blipFill>
                <a:blip r:embed="rId2"/>
                <a:stretch>
                  <a:fillRect l="-457" t="-6373" r="-7306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C0FDB3-D561-0142-BD8A-6C02E5B69AA0}"/>
                  </a:ext>
                </a:extLst>
              </p:cNvPr>
              <p:cNvSpPr txBox="1"/>
              <p:nvPr/>
            </p:nvSpPr>
            <p:spPr>
              <a:xfrm>
                <a:off x="27001892" y="9969549"/>
                <a:ext cx="77825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solidFill>
                      <a:srgbClr val="FF0000"/>
                    </a:solidFill>
                  </a:rPr>
                  <a:t>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FF0000"/>
                    </a:solidFill>
                  </a:rPr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C0FDB3-D561-0142-BD8A-6C02E5B69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92" y="9969549"/>
                <a:ext cx="7782515" cy="923330"/>
              </a:xfrm>
              <a:prstGeom prst="rect">
                <a:avLst/>
              </a:prstGeom>
              <a:blipFill>
                <a:blip r:embed="rId3"/>
                <a:stretch>
                  <a:fillRect l="-4072" t="-16216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C74CAB-C88C-C644-AC2C-AA20053E905B}"/>
                  </a:ext>
                </a:extLst>
              </p:cNvPr>
              <p:cNvSpPr txBox="1"/>
              <p:nvPr/>
            </p:nvSpPr>
            <p:spPr>
              <a:xfrm>
                <a:off x="3431501" y="9015855"/>
                <a:ext cx="385740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/>
                  <a:t>Target instruction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C74CAB-C88C-C644-AC2C-AA20053E9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01" y="9015855"/>
                <a:ext cx="3857403" cy="2585323"/>
              </a:xfrm>
              <a:prstGeom prst="rect">
                <a:avLst/>
              </a:prstGeom>
              <a:blipFill>
                <a:blip r:embed="rId4"/>
                <a:stretch>
                  <a:fillRect l="-984" t="-6373" r="-5902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00FCEC-3CE2-2640-B0F4-ADBB7C0BD863}"/>
              </a:ext>
            </a:extLst>
          </p:cNvPr>
          <p:cNvSpPr txBox="1"/>
          <p:nvPr/>
        </p:nvSpPr>
        <p:spPr>
          <a:xfrm>
            <a:off x="6943568" y="9772560"/>
            <a:ext cx="5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819963-589E-6C41-96E0-FF76DC6318EB}"/>
                  </a:ext>
                </a:extLst>
              </p:cNvPr>
              <p:cNvSpPr txBox="1"/>
              <p:nvPr/>
            </p:nvSpPr>
            <p:spPr>
              <a:xfrm>
                <a:off x="13685607" y="8986154"/>
                <a:ext cx="308887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rgbClr val="FF0000"/>
                    </a:solidFill>
                  </a:rPr>
                  <a:t>Injected data</a:t>
                </a:r>
              </a:p>
              <a:p>
                <a:pPr algn="ctr"/>
                <a:r>
                  <a:rPr lang="en-US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819963-589E-6C41-96E0-FF76DC631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5607" y="8986154"/>
                <a:ext cx="3088878" cy="2585323"/>
              </a:xfrm>
              <a:prstGeom prst="rect">
                <a:avLst/>
              </a:prstGeom>
              <a:blipFill>
                <a:blip r:embed="rId5"/>
                <a:stretch>
                  <a:fillRect l="-2459" t="-6897" r="-8197" b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5F52D0-BE42-2042-8A0C-B9183614C9EC}"/>
                  </a:ext>
                </a:extLst>
              </p:cNvPr>
              <p:cNvSpPr txBox="1"/>
              <p:nvPr/>
            </p:nvSpPr>
            <p:spPr>
              <a:xfrm>
                <a:off x="9989684" y="9015857"/>
                <a:ext cx="385740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solidFill>
                      <a:srgbClr val="FF0000"/>
                    </a:solidFill>
                  </a:rPr>
                  <a:t>Injected instruction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5F52D0-BE42-2042-8A0C-B9183614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684" y="9015857"/>
                <a:ext cx="3857403" cy="2585323"/>
              </a:xfrm>
              <a:prstGeom prst="rect">
                <a:avLst/>
              </a:prstGeom>
              <a:blipFill>
                <a:blip r:embed="rId6"/>
                <a:stretch>
                  <a:fillRect l="-1316" t="-6373" r="-6250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CDB782-AD32-2E4C-9F89-44BF3F4940FB}"/>
              </a:ext>
            </a:extLst>
          </p:cNvPr>
          <p:cNvSpPr txBox="1"/>
          <p:nvPr/>
        </p:nvSpPr>
        <p:spPr>
          <a:xfrm>
            <a:off x="9441434" y="9794865"/>
            <a:ext cx="5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755DC6-9870-534F-8B67-B37CC4FCD10E}"/>
              </a:ext>
            </a:extLst>
          </p:cNvPr>
          <p:cNvSpPr txBox="1"/>
          <p:nvPr/>
        </p:nvSpPr>
        <p:spPr>
          <a:xfrm>
            <a:off x="13441556" y="9772560"/>
            <a:ext cx="5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21" name="Google Shape;366;p57">
            <a:extLst>
              <a:ext uri="{FF2B5EF4-FFF2-40B4-BE49-F238E27FC236}">
                <a16:creationId xmlns:a16="http://schemas.microsoft.com/office/drawing/2014/main" id="{FCAF7609-63F3-8C4A-9EC8-72E9A5B6DC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 dirty="0"/>
              <a:t>Formalizing Prompt Injection Attack</a:t>
            </a:r>
            <a:endParaRPr dirty="0"/>
          </a:p>
        </p:txBody>
      </p:sp>
      <p:sp>
        <p:nvSpPr>
          <p:cNvPr id="22" name="Google Shape;371;p57">
            <a:extLst>
              <a:ext uri="{FF2B5EF4-FFF2-40B4-BE49-F238E27FC236}">
                <a16:creationId xmlns:a16="http://schemas.microsoft.com/office/drawing/2014/main" id="{0511C753-B09C-6048-99E3-6D79927672F2}"/>
              </a:ext>
            </a:extLst>
          </p:cNvPr>
          <p:cNvSpPr/>
          <p:nvPr/>
        </p:nvSpPr>
        <p:spPr>
          <a:xfrm>
            <a:off x="19945352" y="912506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72;p57">
            <a:extLst>
              <a:ext uri="{FF2B5EF4-FFF2-40B4-BE49-F238E27FC236}">
                <a16:creationId xmlns:a16="http://schemas.microsoft.com/office/drawing/2014/main" id="{2313DFDC-0E1B-F24D-8C9C-7874933B20D1}"/>
              </a:ext>
            </a:extLst>
          </p:cNvPr>
          <p:cNvSpPr txBox="1"/>
          <p:nvPr/>
        </p:nvSpPr>
        <p:spPr>
          <a:xfrm>
            <a:off x="20535992" y="989650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24" name="Google Shape;373;p57">
            <a:extLst>
              <a:ext uri="{FF2B5EF4-FFF2-40B4-BE49-F238E27FC236}">
                <a16:creationId xmlns:a16="http://schemas.microsoft.com/office/drawing/2014/main" id="{E21DE285-238E-E243-96C3-A113767F0563}"/>
              </a:ext>
            </a:extLst>
          </p:cNvPr>
          <p:cNvCxnSpPr>
            <a:endCxn id="22" idx="1"/>
          </p:cNvCxnSpPr>
          <p:nvPr/>
        </p:nvCxnSpPr>
        <p:spPr>
          <a:xfrm rot="10800000" flipH="1">
            <a:off x="16820252" y="10496665"/>
            <a:ext cx="3125100" cy="50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" name="Google Shape;374;p57">
            <a:extLst>
              <a:ext uri="{FF2B5EF4-FFF2-40B4-BE49-F238E27FC236}">
                <a16:creationId xmlns:a16="http://schemas.microsoft.com/office/drawing/2014/main" id="{9CA4F6CF-7FD8-554B-9519-B07F1D1F7DEE}"/>
              </a:ext>
            </a:extLst>
          </p:cNvPr>
          <p:cNvCxnSpPr>
            <a:stCxn id="22" idx="3"/>
          </p:cNvCxnSpPr>
          <p:nvPr/>
        </p:nvCxnSpPr>
        <p:spPr>
          <a:xfrm rot="10800000" flipH="1">
            <a:off x="23602952" y="10495165"/>
            <a:ext cx="3204900" cy="1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6526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3A0D-B82E-E444-AF2B-869245A7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/>
              <a:t>Formalizing Prompt Injection Attack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AEFC-1EF9-DA40-B316-94CB1289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CC14-3FDD-9F4E-80DE-B9305690C8B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C74CAB-C88C-C644-AC2C-AA20053E905B}"/>
                  </a:ext>
                </a:extLst>
              </p:cNvPr>
              <p:cNvSpPr txBox="1"/>
              <p:nvPr/>
            </p:nvSpPr>
            <p:spPr>
              <a:xfrm>
                <a:off x="4422101" y="9015855"/>
                <a:ext cx="385740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/>
                  <a:t>Target instruction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5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C74CAB-C88C-C644-AC2C-AA20053E9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01" y="9015855"/>
                <a:ext cx="3857403" cy="2585323"/>
              </a:xfrm>
              <a:prstGeom prst="rect">
                <a:avLst/>
              </a:prstGeom>
              <a:blipFill>
                <a:blip r:embed="rId3"/>
                <a:stretch>
                  <a:fillRect l="-1316" t="-6373" r="-6250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600FCEC-3CE2-2640-B0F4-ADBB7C0BD863}"/>
              </a:ext>
            </a:extLst>
          </p:cNvPr>
          <p:cNvSpPr txBox="1"/>
          <p:nvPr/>
        </p:nvSpPr>
        <p:spPr>
          <a:xfrm>
            <a:off x="7934168" y="9772560"/>
            <a:ext cx="588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03FC75-FB90-A043-B3B9-D7A33B2DD9E9}"/>
                  </a:ext>
                </a:extLst>
              </p:cNvPr>
              <p:cNvSpPr txBox="1"/>
              <p:nvPr/>
            </p:nvSpPr>
            <p:spPr>
              <a:xfrm>
                <a:off x="10849719" y="9825404"/>
                <a:ext cx="45067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5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5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03FC75-FB90-A043-B3B9-D7A33B2DD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719" y="9825404"/>
                <a:ext cx="4506708" cy="923330"/>
              </a:xfrm>
              <a:prstGeom prst="rect">
                <a:avLst/>
              </a:prstGeom>
              <a:blipFill>
                <a:blip r:embed="rId4"/>
                <a:stretch>
                  <a:fillRect t="-17808" r="-1404" b="-39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98BEC36-51D0-7F4C-818C-9B99A12A151E}"/>
              </a:ext>
            </a:extLst>
          </p:cNvPr>
          <p:cNvSpPr txBox="1"/>
          <p:nvPr/>
        </p:nvSpPr>
        <p:spPr>
          <a:xfrm>
            <a:off x="9637509" y="7985465"/>
            <a:ext cx="7143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Contaminated target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3EE8BE-0252-4649-9E06-6F338BD7F80B}"/>
                  </a:ext>
                </a:extLst>
              </p:cNvPr>
              <p:cNvSpPr txBox="1"/>
              <p:nvPr/>
            </p:nvSpPr>
            <p:spPr>
              <a:xfrm>
                <a:off x="8956850" y="11511851"/>
                <a:ext cx="82924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5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5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seperator</m:t>
                    </m:r>
                    <m:r>
                      <a:rPr lang="en-US" sz="5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5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5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5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3EE8BE-0252-4649-9E06-6F338BD7F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850" y="11511851"/>
                <a:ext cx="8292447" cy="923330"/>
              </a:xfrm>
              <a:prstGeom prst="rect">
                <a:avLst/>
              </a:prstGeom>
              <a:blipFill>
                <a:blip r:embed="rId5"/>
                <a:stretch>
                  <a:fillRect b="-2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4251897-7821-E34B-B7AD-252D4EC2CC18}"/>
              </a:ext>
            </a:extLst>
          </p:cNvPr>
          <p:cNvSpPr txBox="1"/>
          <p:nvPr/>
        </p:nvSpPr>
        <p:spPr>
          <a:xfrm>
            <a:off x="9490638" y="15501801"/>
            <a:ext cx="44903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/>
              <a:t>Context Ignoring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92E229-745B-584D-BA31-EB26BE3BF029}"/>
              </a:ext>
            </a:extLst>
          </p:cNvPr>
          <p:cNvSpPr txBox="1"/>
          <p:nvPr/>
        </p:nvSpPr>
        <p:spPr>
          <a:xfrm>
            <a:off x="9537711" y="14539578"/>
            <a:ext cx="73388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/>
              <a:t>Escape Characters</a:t>
            </a:r>
            <a:r>
              <a:rPr lang="en-US" sz="4200" dirty="0"/>
              <a:t>, e.g., “\n”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75262-DF15-B746-98E7-7D842419D9E7}"/>
              </a:ext>
            </a:extLst>
          </p:cNvPr>
          <p:cNvSpPr txBox="1"/>
          <p:nvPr/>
        </p:nvSpPr>
        <p:spPr>
          <a:xfrm>
            <a:off x="9490638" y="16437732"/>
            <a:ext cx="45223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/>
              <a:t>Fake Completion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50392E-69B7-4A4F-BE4D-32CDCAEF4D6F}"/>
              </a:ext>
            </a:extLst>
          </p:cNvPr>
          <p:cNvSpPr txBox="1"/>
          <p:nvPr/>
        </p:nvSpPr>
        <p:spPr>
          <a:xfrm>
            <a:off x="9512525" y="17317623"/>
            <a:ext cx="46137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/>
              <a:t>Combined Attack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F8E63D-F2A1-5049-988A-1A65818DC46B}"/>
              </a:ext>
            </a:extLst>
          </p:cNvPr>
          <p:cNvCxnSpPr>
            <a:cxnSpLocks/>
          </p:cNvCxnSpPr>
          <p:nvPr/>
        </p:nvCxnSpPr>
        <p:spPr>
          <a:xfrm>
            <a:off x="12406092" y="12619845"/>
            <a:ext cx="0" cy="10386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73104EE-3189-C044-9277-E620B79C1BE8}"/>
              </a:ext>
            </a:extLst>
          </p:cNvPr>
          <p:cNvSpPr/>
          <p:nvPr/>
        </p:nvSpPr>
        <p:spPr>
          <a:xfrm>
            <a:off x="14392103" y="16446753"/>
            <a:ext cx="62600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“Answer: task complete.”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96463A-CD34-EA44-BCB9-A854B5E982C1}"/>
              </a:ext>
            </a:extLst>
          </p:cNvPr>
          <p:cNvSpPr/>
          <p:nvPr/>
        </p:nvSpPr>
        <p:spPr>
          <a:xfrm>
            <a:off x="14430201" y="15560895"/>
            <a:ext cx="72811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“Ignore previous instructions.”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5DC2C-D02B-9E4C-B10E-8346E6FA042C}"/>
              </a:ext>
            </a:extLst>
          </p:cNvPr>
          <p:cNvSpPr txBox="1"/>
          <p:nvPr/>
        </p:nvSpPr>
        <p:spPr>
          <a:xfrm>
            <a:off x="9529973" y="13601943"/>
            <a:ext cx="86260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/>
              <a:t>Naïve Attack</a:t>
            </a:r>
            <a:r>
              <a:rPr lang="en-US" sz="4200" dirty="0"/>
              <a:t>, i.e., empty separator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8A500-4403-3E49-BC69-58A7148AFA13}"/>
              </a:ext>
            </a:extLst>
          </p:cNvPr>
          <p:cNvSpPr/>
          <p:nvPr/>
        </p:nvSpPr>
        <p:spPr>
          <a:xfrm>
            <a:off x="14401539" y="17317623"/>
            <a:ext cx="143423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“\n Answer: task complete. \n Ignore previous instructions.” </a:t>
            </a:r>
          </a:p>
        </p:txBody>
      </p:sp>
      <p:sp>
        <p:nvSpPr>
          <p:cNvPr id="25" name="Google Shape;371;p57">
            <a:extLst>
              <a:ext uri="{FF2B5EF4-FFF2-40B4-BE49-F238E27FC236}">
                <a16:creationId xmlns:a16="http://schemas.microsoft.com/office/drawing/2014/main" id="{EAD72D1B-E0BD-F24D-A447-29CC3A63BED9}"/>
              </a:ext>
            </a:extLst>
          </p:cNvPr>
          <p:cNvSpPr/>
          <p:nvPr/>
        </p:nvSpPr>
        <p:spPr>
          <a:xfrm>
            <a:off x="19945352" y="912506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372;p57">
            <a:extLst>
              <a:ext uri="{FF2B5EF4-FFF2-40B4-BE49-F238E27FC236}">
                <a16:creationId xmlns:a16="http://schemas.microsoft.com/office/drawing/2014/main" id="{A9027D47-4C38-0543-AD74-DA2D41241FDE}"/>
              </a:ext>
            </a:extLst>
          </p:cNvPr>
          <p:cNvSpPr txBox="1"/>
          <p:nvPr/>
        </p:nvSpPr>
        <p:spPr>
          <a:xfrm>
            <a:off x="20535992" y="989650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31" name="Google Shape;373;p57">
            <a:extLst>
              <a:ext uri="{FF2B5EF4-FFF2-40B4-BE49-F238E27FC236}">
                <a16:creationId xmlns:a16="http://schemas.microsoft.com/office/drawing/2014/main" id="{5CB625E0-7ADA-5245-A776-0DC6CDA63C57}"/>
              </a:ext>
            </a:extLst>
          </p:cNvPr>
          <p:cNvCxnSpPr>
            <a:endCxn id="25" idx="1"/>
          </p:cNvCxnSpPr>
          <p:nvPr/>
        </p:nvCxnSpPr>
        <p:spPr>
          <a:xfrm rot="10800000" flipH="1">
            <a:off x="16820252" y="10496665"/>
            <a:ext cx="3125100" cy="50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" name="Google Shape;374;p57">
            <a:extLst>
              <a:ext uri="{FF2B5EF4-FFF2-40B4-BE49-F238E27FC236}">
                <a16:creationId xmlns:a16="http://schemas.microsoft.com/office/drawing/2014/main" id="{21DD53B1-DFC4-D74A-9BC6-5321F0995EF2}"/>
              </a:ext>
            </a:extLst>
          </p:cNvPr>
          <p:cNvCxnSpPr>
            <a:stCxn id="25" idx="3"/>
          </p:cNvCxnSpPr>
          <p:nvPr/>
        </p:nvCxnSpPr>
        <p:spPr>
          <a:xfrm rot="10800000" flipH="1">
            <a:off x="23602952" y="10495165"/>
            <a:ext cx="3204900" cy="1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BF7355-DD4E-0A4A-8680-D3DC3B2FD4D1}"/>
                  </a:ext>
                </a:extLst>
              </p:cNvPr>
              <p:cNvSpPr txBox="1"/>
              <p:nvPr/>
            </p:nvSpPr>
            <p:spPr>
              <a:xfrm>
                <a:off x="27001892" y="9969549"/>
                <a:ext cx="778251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solidFill>
                      <a:srgbClr val="FF0000"/>
                    </a:solidFill>
                  </a:rPr>
                  <a:t>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FF0000"/>
                    </a:solidFill>
                  </a:rPr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5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BF7355-DD4E-0A4A-8680-D3DC3B2FD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1892" y="9969549"/>
                <a:ext cx="7782515" cy="923330"/>
              </a:xfrm>
              <a:prstGeom prst="rect">
                <a:avLst/>
              </a:prstGeom>
              <a:blipFill>
                <a:blip r:embed="rId6"/>
                <a:stretch>
                  <a:fillRect l="-4072" t="-16216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9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6" grpId="0"/>
      <p:bldP spid="27" grpId="0"/>
      <p:bldP spid="28" grpId="0"/>
      <p:bldP spid="32" grpId="0"/>
      <p:bldP spid="33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94F5-0476-4D45-8913-4859047F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Results on GPT-4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AEF28-293E-FA49-8D7B-48129D5B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CC14-3FDD-9F4E-80DE-B9305690C8B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25A77-57D2-9F49-9E1B-9FAFE2985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96" y="7730748"/>
            <a:ext cx="26398065" cy="5334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7C08F-D4DE-7042-BFC0-E637A6572439}"/>
              </a:ext>
            </a:extLst>
          </p:cNvPr>
          <p:cNvSpPr txBox="1"/>
          <p:nvPr/>
        </p:nvSpPr>
        <p:spPr>
          <a:xfrm>
            <a:off x="7025674" y="13562144"/>
            <a:ext cx="22413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Attack Success Value: likelihood that LLM accomplishes injected prompt correctly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58AAD-E932-894B-9641-ADE9B5B85FDD}"/>
              </a:ext>
            </a:extLst>
          </p:cNvPr>
          <p:cNvSpPr txBox="1"/>
          <p:nvPr/>
        </p:nvSpPr>
        <p:spPr>
          <a:xfrm>
            <a:off x="12092974" y="15186831"/>
            <a:ext cx="11421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More powerful LLMs are more vulnerable</a:t>
            </a:r>
          </a:p>
        </p:txBody>
      </p:sp>
    </p:spTree>
    <p:extLst>
      <p:ext uri="{BB962C8B-B14F-4D97-AF65-F5344CB8AC3E}">
        <p14:creationId xmlns:p14="http://schemas.microsoft.com/office/powerpoint/2010/main" val="3781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46A40D05-F1DD-D02C-656A-22936F8EB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>
            <a:extLst>
              <a:ext uri="{FF2B5EF4-FFF2-40B4-BE49-F238E27FC236}">
                <a16:creationId xmlns:a16="http://schemas.microsoft.com/office/drawing/2014/main" id="{31FC9B44-47FE-D752-5541-4FE0D15835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 dirty="0"/>
              <a:t>Optimization-based Prompt Injection Attacks</a:t>
            </a:r>
            <a:endParaRPr dirty="0"/>
          </a:p>
        </p:txBody>
      </p:sp>
      <p:sp>
        <p:nvSpPr>
          <p:cNvPr id="294" name="Google Shape;294;p51">
            <a:extLst>
              <a:ext uri="{FF2B5EF4-FFF2-40B4-BE49-F238E27FC236}">
                <a16:creationId xmlns:a16="http://schemas.microsoft.com/office/drawing/2014/main" id="{FB67EE8D-AE07-6C87-FEF1-1E0E2DDC7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/>
          <a:p>
            <a:pPr marL="635000" lvl="0" indent="-628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-US" dirty="0"/>
              <a:t>Formulate an optimization problem to quantify attacker’s goal</a:t>
            </a:r>
          </a:p>
          <a:p>
            <a:pPr marL="635000" lvl="0" indent="-628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endParaRPr lang="en-US" dirty="0"/>
          </a:p>
          <a:p>
            <a:pPr marL="635000" lvl="0" indent="-628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-US" dirty="0"/>
              <a:t>Optimization variables: injected prompt</a:t>
            </a:r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endParaRPr dirty="0"/>
          </a:p>
        </p:txBody>
      </p:sp>
      <p:sp>
        <p:nvSpPr>
          <p:cNvPr id="295" name="Google Shape;295;p51">
            <a:extLst>
              <a:ext uri="{FF2B5EF4-FFF2-40B4-BE49-F238E27FC236}">
                <a16:creationId xmlns:a16="http://schemas.microsoft.com/office/drawing/2014/main" id="{CC1FEF81-F6F9-655C-9F40-25C1B9769E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27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Adversarial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6CC14-3FDD-9F4E-80DE-B9305690C8B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74" y="7884870"/>
            <a:ext cx="3585270" cy="3709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905" y="7884870"/>
            <a:ext cx="3498357" cy="3709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9162" y="7884870"/>
            <a:ext cx="3498357" cy="37095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24401" y="9243125"/>
            <a:ext cx="1021433" cy="1454244"/>
          </a:xfrm>
          <a:prstGeom prst="rect">
            <a:avLst/>
          </a:prstGeom>
          <a:noFill/>
        </p:spPr>
        <p:txBody>
          <a:bodyPr wrap="none" lIns="205740" tIns="102870" rIns="205740" bIns="102870" rtlCol="0">
            <a:spAutoFit/>
          </a:bodyPr>
          <a:lstStyle/>
          <a:p>
            <a:r>
              <a:rPr lang="en-US" sz="81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845700" y="9243125"/>
            <a:ext cx="1021433" cy="1454244"/>
          </a:xfrm>
          <a:prstGeom prst="rect">
            <a:avLst/>
          </a:prstGeom>
          <a:noFill/>
        </p:spPr>
        <p:txBody>
          <a:bodyPr wrap="none" lIns="205740" tIns="102870" rIns="205740" bIns="102870" rtlCol="0">
            <a:spAutoFit/>
          </a:bodyPr>
          <a:lstStyle/>
          <a:p>
            <a:r>
              <a:rPr lang="en-US" sz="8100" dirty="0"/>
              <a:t>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36205" y="11594394"/>
            <a:ext cx="2416046" cy="1038746"/>
          </a:xfrm>
          <a:prstGeom prst="rect">
            <a:avLst/>
          </a:prstGeom>
          <a:noFill/>
        </p:spPr>
        <p:txBody>
          <a:bodyPr wrap="none" lIns="205740" tIns="102870" rIns="205740" bIns="102870" rtlCol="0">
            <a:spAutoFit/>
          </a:bodyPr>
          <a:lstStyle/>
          <a:p>
            <a:r>
              <a:rPr lang="en-US" sz="5400" dirty="0"/>
              <a:t>Panda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45627" y="11580138"/>
            <a:ext cx="7301999" cy="1038746"/>
          </a:xfrm>
          <a:prstGeom prst="rect">
            <a:avLst/>
          </a:prstGeom>
          <a:noFill/>
        </p:spPr>
        <p:txBody>
          <a:bodyPr wrap="none" lIns="205740" tIns="102870" rIns="205740" bIns="102870" rtlCol="0">
            <a:spAutoFit/>
          </a:bodyPr>
          <a:lstStyle/>
          <a:p>
            <a:r>
              <a:rPr lang="en-US" sz="5400" dirty="0"/>
              <a:t>Carefully crafted noise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438129" y="11580138"/>
            <a:ext cx="2839239" cy="1038746"/>
          </a:xfrm>
          <a:prstGeom prst="rect">
            <a:avLst/>
          </a:prstGeom>
          <a:noFill/>
        </p:spPr>
        <p:txBody>
          <a:bodyPr wrap="none" lIns="205740" tIns="102870" rIns="205740" bIns="102870" rtlCol="0">
            <a:spAutoFit/>
          </a:bodyPr>
          <a:lstStyle/>
          <a:p>
            <a:r>
              <a:rPr lang="en-US" sz="5400" dirty="0"/>
              <a:t>Monkey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675270" y="8917331"/>
            <a:ext cx="4070345" cy="1869743"/>
          </a:xfrm>
          <a:prstGeom prst="rect">
            <a:avLst/>
          </a:prstGeom>
          <a:noFill/>
        </p:spPr>
        <p:txBody>
          <a:bodyPr wrap="none" lIns="205740" tIns="102870" rIns="205740" bIns="102870" rtlCol="0">
            <a:spAutoFit/>
          </a:bodyPr>
          <a:lstStyle/>
          <a:p>
            <a:pPr algn="ctr"/>
            <a:r>
              <a:rPr lang="en-US" sz="5400" dirty="0"/>
              <a:t>Adversarial </a:t>
            </a:r>
          </a:p>
          <a:p>
            <a:pPr algn="ctr"/>
            <a:r>
              <a:rPr lang="en-US" sz="5400" dirty="0"/>
              <a:t>example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0FF2D8D6-F874-E441-943B-52F098D2B6B2}"/>
              </a:ext>
            </a:extLst>
          </p:cNvPr>
          <p:cNvSpPr/>
          <p:nvPr/>
        </p:nvSpPr>
        <p:spPr>
          <a:xfrm>
            <a:off x="23744382" y="7593723"/>
            <a:ext cx="4010106" cy="4147806"/>
          </a:xfrm>
          <a:prstGeom prst="frame">
            <a:avLst>
              <a:gd name="adj1" fmla="val 16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02870" rIns="205740" bIns="102870" rtlCol="0" anchor="ctr"/>
          <a:lstStyle/>
          <a:p>
            <a:pPr algn="ctr"/>
            <a:endParaRPr lang="en-US" sz="4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2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 dirty="0"/>
              <a:t>Prompt Injection vs. Adversarial Example</a:t>
            </a:r>
            <a:endParaRPr dirty="0"/>
          </a:p>
        </p:txBody>
      </p:sp>
      <p:sp>
        <p:nvSpPr>
          <p:cNvPr id="720" name="Google Shape;720;p70"/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/>
          <a:p>
            <a:pPr marL="635000" lvl="0" indent="-628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-US" dirty="0"/>
              <a:t>Adversarial example</a:t>
            </a:r>
          </a:p>
          <a:p>
            <a:pPr marL="473075" lvl="1" indent="-158750"/>
            <a:r>
              <a:rPr lang="en-US" dirty="0"/>
              <a:t>For specialized AI models</a:t>
            </a:r>
          </a:p>
          <a:p>
            <a:pPr marL="473075" lvl="1" indent="-158750"/>
            <a:r>
              <a:rPr lang="en-US" dirty="0"/>
              <a:t>Only modify data</a:t>
            </a:r>
          </a:p>
          <a:p>
            <a:pPr marL="815975" lvl="2" indent="-158750"/>
            <a:r>
              <a:rPr lang="en-US" dirty="0"/>
              <a:t>Image data</a:t>
            </a:r>
          </a:p>
          <a:p>
            <a:pPr marL="473075" lvl="1" indent="-158750"/>
            <a:r>
              <a:rPr lang="en-US" dirty="0"/>
              <a:t>Task is not changed</a:t>
            </a:r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endParaRPr dirty="0"/>
          </a:p>
          <a:p>
            <a:pPr marL="635000" lvl="0" indent="-6286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" dirty="0"/>
              <a:t>Prompt injection</a:t>
            </a:r>
          </a:p>
          <a:p>
            <a:pPr lvl="1"/>
            <a:r>
              <a:rPr lang="en-US" dirty="0"/>
              <a:t>For general-purpose LLMs</a:t>
            </a:r>
          </a:p>
          <a:p>
            <a:pPr lvl="1"/>
            <a:r>
              <a:rPr lang="en-US" dirty="0"/>
              <a:t>May inject instruction to change task</a:t>
            </a:r>
          </a:p>
          <a:p>
            <a:pPr lvl="1"/>
            <a:r>
              <a:rPr lang="en-US" dirty="0"/>
              <a:t>Significant industry attention</a:t>
            </a:r>
          </a:p>
        </p:txBody>
      </p:sp>
      <p:sp>
        <p:nvSpPr>
          <p:cNvPr id="721" name="Google Shape;721;p70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432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294" name="Google Shape;294;p51"/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/>
          <a:p>
            <a:pPr marL="635000" lvl="0" indent="-628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" dirty="0"/>
              <a:t>Formalizing prompt injection attacks</a:t>
            </a:r>
            <a:endParaRPr dirty="0"/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endParaRPr dirty="0"/>
          </a:p>
          <a:p>
            <a:pPr marL="635000" lvl="0" indent="-6286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" b="1" dirty="0"/>
              <a:t>Examples of prompt injection</a:t>
            </a:r>
            <a:endParaRPr b="1" dirty="0"/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endParaRPr dirty="0"/>
          </a:p>
        </p:txBody>
      </p:sp>
      <p:sp>
        <p:nvSpPr>
          <p:cNvPr id="295" name="Google Shape;295;p51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03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82" name="Google Shape;382;p58"/>
          <p:cNvSpPr/>
          <p:nvPr/>
        </p:nvSpPr>
        <p:spPr>
          <a:xfrm>
            <a:off x="19945352" y="900112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8"/>
          <p:cNvSpPr txBox="1"/>
          <p:nvPr/>
        </p:nvSpPr>
        <p:spPr>
          <a:xfrm>
            <a:off x="20535992" y="977256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sp>
        <p:nvSpPr>
          <p:cNvPr id="384" name="Google Shape;384;p58"/>
          <p:cNvSpPr/>
          <p:nvPr/>
        </p:nvSpPr>
        <p:spPr>
          <a:xfrm>
            <a:off x="11624828" y="9001125"/>
            <a:ext cx="49845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Google Shape;385;p58"/>
          <p:cNvCxnSpPr/>
          <p:nvPr/>
        </p:nvCxnSpPr>
        <p:spPr>
          <a:xfrm>
            <a:off x="16609328" y="10371147"/>
            <a:ext cx="3323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6" name="Google Shape;386;p58"/>
          <p:cNvSpPr txBox="1"/>
          <p:nvPr/>
        </p:nvSpPr>
        <p:spPr>
          <a:xfrm>
            <a:off x="12321600" y="9195083"/>
            <a:ext cx="36162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endParaRPr sz="5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5100"/>
          </a:p>
        </p:txBody>
      </p:sp>
      <p:sp>
        <p:nvSpPr>
          <p:cNvPr id="387" name="Google Shape;387;p58"/>
          <p:cNvSpPr/>
          <p:nvPr/>
        </p:nvSpPr>
        <p:spPr>
          <a:xfrm>
            <a:off x="10590880" y="7197270"/>
            <a:ext cx="14001900" cy="6129300"/>
          </a:xfrm>
          <a:prstGeom prst="frame">
            <a:avLst>
              <a:gd name="adj1" fmla="val 1786"/>
            </a:avLst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8"/>
          <p:cNvSpPr txBox="1"/>
          <p:nvPr/>
        </p:nvSpPr>
        <p:spPr>
          <a:xfrm>
            <a:off x="13021372" y="13968648"/>
            <a:ext cx="9990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LLM-integrated applications</a:t>
            </a:r>
            <a:endParaRPr sz="5100"/>
          </a:p>
        </p:txBody>
      </p:sp>
      <p:sp>
        <p:nvSpPr>
          <p:cNvPr id="389" name="Google Shape;389;p58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Examples of Prompt Injection Attacks: Stealing System Prompts in LLM-integrated Applications</a:t>
            </a:r>
            <a:endParaRPr/>
          </a:p>
        </p:txBody>
      </p:sp>
      <p:sp>
        <p:nvSpPr>
          <p:cNvPr id="390" name="Google Shape;390;p58"/>
          <p:cNvSpPr txBox="1"/>
          <p:nvPr/>
        </p:nvSpPr>
        <p:spPr>
          <a:xfrm>
            <a:off x="4044600" y="17949350"/>
            <a:ext cx="28486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Hui et al. “PLeak: Prompt Leaking Attacks against Large Language Model Applications”. In </a:t>
            </a:r>
            <a:r>
              <a:rPr lang="en" sz="5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ACM CCS</a:t>
            </a: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</a:t>
            </a:r>
            <a:endParaRPr sz="5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96" name="Google Shape;396;p59"/>
          <p:cNvSpPr/>
          <p:nvPr/>
        </p:nvSpPr>
        <p:spPr>
          <a:xfrm>
            <a:off x="26625463" y="900112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9"/>
          <p:cNvSpPr txBox="1"/>
          <p:nvPr/>
        </p:nvSpPr>
        <p:spPr>
          <a:xfrm>
            <a:off x="27216103" y="977256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sp>
        <p:nvSpPr>
          <p:cNvPr id="398" name="Google Shape;398;p59"/>
          <p:cNvSpPr txBox="1"/>
          <p:nvPr/>
        </p:nvSpPr>
        <p:spPr>
          <a:xfrm>
            <a:off x="10188097" y="7380340"/>
            <a:ext cx="46629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input</a:t>
            </a:r>
            <a:endParaRPr sz="5100"/>
          </a:p>
        </p:txBody>
      </p:sp>
      <p:sp>
        <p:nvSpPr>
          <p:cNvPr id="399" name="Google Shape;399;p59"/>
          <p:cNvSpPr txBox="1"/>
          <p:nvPr/>
        </p:nvSpPr>
        <p:spPr>
          <a:xfrm>
            <a:off x="10642912" y="9826409"/>
            <a:ext cx="4326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5100"/>
          </a:p>
        </p:txBody>
      </p:sp>
      <p:cxnSp>
        <p:nvCxnSpPr>
          <p:cNvPr id="400" name="Google Shape;400;p59"/>
          <p:cNvCxnSpPr/>
          <p:nvPr/>
        </p:nvCxnSpPr>
        <p:spPr>
          <a:xfrm rot="10800000" flipH="1">
            <a:off x="8338542" y="8821950"/>
            <a:ext cx="8725800" cy="30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Google Shape;401;p59"/>
          <p:cNvCxnSpPr/>
          <p:nvPr/>
        </p:nvCxnSpPr>
        <p:spPr>
          <a:xfrm flipH="1">
            <a:off x="8421042" y="11331625"/>
            <a:ext cx="8634600" cy="41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2" name="Google Shape;402;p59"/>
          <p:cNvSpPr/>
          <p:nvPr/>
        </p:nvSpPr>
        <p:spPr>
          <a:xfrm>
            <a:off x="18304939" y="9001125"/>
            <a:ext cx="49845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3" name="Google Shape;403;p59"/>
          <p:cNvCxnSpPr/>
          <p:nvPr/>
        </p:nvCxnSpPr>
        <p:spPr>
          <a:xfrm>
            <a:off x="23289439" y="10371147"/>
            <a:ext cx="3323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4" name="Google Shape;404;p59"/>
          <p:cNvSpPr txBox="1"/>
          <p:nvPr/>
        </p:nvSpPr>
        <p:spPr>
          <a:xfrm>
            <a:off x="19001711" y="9195083"/>
            <a:ext cx="36162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endParaRPr sz="5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5100"/>
          </a:p>
        </p:txBody>
      </p:sp>
      <p:sp>
        <p:nvSpPr>
          <p:cNvPr id="405" name="Google Shape;405;p59"/>
          <p:cNvSpPr/>
          <p:nvPr/>
        </p:nvSpPr>
        <p:spPr>
          <a:xfrm>
            <a:off x="17270991" y="7197270"/>
            <a:ext cx="14001900" cy="6129300"/>
          </a:xfrm>
          <a:prstGeom prst="frame">
            <a:avLst>
              <a:gd name="adj1" fmla="val 1786"/>
            </a:avLst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9"/>
          <p:cNvSpPr txBox="1"/>
          <p:nvPr/>
        </p:nvSpPr>
        <p:spPr>
          <a:xfrm>
            <a:off x="19701483" y="13968648"/>
            <a:ext cx="9990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LLM-integrated applications</a:t>
            </a:r>
            <a:endParaRPr sz="5100"/>
          </a:p>
        </p:txBody>
      </p:sp>
      <p:grpSp>
        <p:nvGrpSpPr>
          <p:cNvPr id="407" name="Google Shape;407;p59"/>
          <p:cNvGrpSpPr/>
          <p:nvPr/>
        </p:nvGrpSpPr>
        <p:grpSpPr>
          <a:xfrm>
            <a:off x="4586627" y="8381330"/>
            <a:ext cx="2924409" cy="2815987"/>
            <a:chOff x="1312539" y="2184369"/>
            <a:chExt cx="1312984" cy="1588978"/>
          </a:xfrm>
        </p:grpSpPr>
        <p:sp>
          <p:nvSpPr>
            <p:cNvPr id="408" name="Google Shape;408;p59"/>
            <p:cNvSpPr/>
            <p:nvPr/>
          </p:nvSpPr>
          <p:spPr>
            <a:xfrm>
              <a:off x="1614185" y="2184369"/>
              <a:ext cx="709692" cy="709692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59"/>
            <p:cNvSpPr/>
            <p:nvPr/>
          </p:nvSpPr>
          <p:spPr>
            <a:xfrm rot="-5400000">
              <a:off x="1575313" y="2723137"/>
              <a:ext cx="787436" cy="1312984"/>
            </a:xfrm>
            <a:prstGeom prst="flowChartDelay">
              <a:avLst/>
            </a:prstGeom>
            <a:solidFill>
              <a:schemeClr val="dk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59"/>
          <p:cNvSpPr txBox="1"/>
          <p:nvPr/>
        </p:nvSpPr>
        <p:spPr>
          <a:xfrm>
            <a:off x="4911446" y="11177018"/>
            <a:ext cx="2283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5100"/>
          </a:p>
        </p:txBody>
      </p:sp>
      <p:sp>
        <p:nvSpPr>
          <p:cNvPr id="411" name="Google Shape;411;p59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Examples of Prompt Injection Attacks: Stealing System Prompts in LLM-integrated Applications</a:t>
            </a:r>
            <a:endParaRPr/>
          </a:p>
        </p:txBody>
      </p:sp>
      <p:sp>
        <p:nvSpPr>
          <p:cNvPr id="412" name="Google Shape;412;p59"/>
          <p:cNvSpPr txBox="1"/>
          <p:nvPr/>
        </p:nvSpPr>
        <p:spPr>
          <a:xfrm>
            <a:off x="11995300" y="15390936"/>
            <a:ext cx="203304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55% of applications on Poe set system prompts confidential</a:t>
            </a:r>
            <a:endParaRPr sz="5100"/>
          </a:p>
        </p:txBody>
      </p:sp>
      <p:sp>
        <p:nvSpPr>
          <p:cNvPr id="413" name="Google Shape;413;p59"/>
          <p:cNvSpPr txBox="1"/>
          <p:nvPr/>
        </p:nvSpPr>
        <p:spPr>
          <a:xfrm>
            <a:off x="4044600" y="17949350"/>
            <a:ext cx="28486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Hui et al. “PLeak: Prompt Leaking Attacks against Large Language Model Applications”. In </a:t>
            </a:r>
            <a:r>
              <a:rPr lang="en" sz="5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ACM CCS</a:t>
            </a: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</a:t>
            </a:r>
            <a:endParaRPr sz="5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294" name="Google Shape;294;p51"/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/>
          <a:p>
            <a:pPr marL="635000" lvl="0" indent="-628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" dirty="0"/>
              <a:t>Formalizing prompt injection attacks</a:t>
            </a:r>
            <a:endParaRPr dirty="0"/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endParaRPr dirty="0"/>
          </a:p>
          <a:p>
            <a:pPr marL="635000" lvl="0" indent="-6286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" dirty="0"/>
              <a:t>Examples of prompt injection</a:t>
            </a:r>
            <a:endParaRPr dirty="0"/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endParaRPr dirty="0"/>
          </a:p>
        </p:txBody>
      </p:sp>
      <p:sp>
        <p:nvSpPr>
          <p:cNvPr id="295" name="Google Shape;295;p51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19" name="Google Shape;419;p60"/>
          <p:cNvSpPr/>
          <p:nvPr/>
        </p:nvSpPr>
        <p:spPr>
          <a:xfrm>
            <a:off x="26625463" y="900112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60"/>
          <p:cNvSpPr txBox="1"/>
          <p:nvPr/>
        </p:nvSpPr>
        <p:spPr>
          <a:xfrm>
            <a:off x="27216103" y="977256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sp>
        <p:nvSpPr>
          <p:cNvPr id="421" name="Google Shape;421;p60"/>
          <p:cNvSpPr txBox="1"/>
          <p:nvPr/>
        </p:nvSpPr>
        <p:spPr>
          <a:xfrm>
            <a:off x="9485766" y="7380350"/>
            <a:ext cx="6867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Injected prompt</a:t>
            </a:r>
            <a:endParaRPr sz="5100">
              <a:solidFill>
                <a:srgbClr val="FF0000"/>
              </a:solidFill>
            </a:endParaRPr>
          </a:p>
        </p:txBody>
      </p:sp>
      <p:sp>
        <p:nvSpPr>
          <p:cNvPr id="422" name="Google Shape;422;p60"/>
          <p:cNvSpPr txBox="1"/>
          <p:nvPr/>
        </p:nvSpPr>
        <p:spPr>
          <a:xfrm>
            <a:off x="10642912" y="9826409"/>
            <a:ext cx="4326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5100"/>
          </a:p>
        </p:txBody>
      </p:sp>
      <p:cxnSp>
        <p:nvCxnSpPr>
          <p:cNvPr id="423" name="Google Shape;423;p60"/>
          <p:cNvCxnSpPr/>
          <p:nvPr/>
        </p:nvCxnSpPr>
        <p:spPr>
          <a:xfrm rot="10800000" flipH="1">
            <a:off x="8338542" y="8821950"/>
            <a:ext cx="8725800" cy="30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4" name="Google Shape;424;p60"/>
          <p:cNvCxnSpPr/>
          <p:nvPr/>
        </p:nvCxnSpPr>
        <p:spPr>
          <a:xfrm flipH="1">
            <a:off x="8421042" y="11331625"/>
            <a:ext cx="8634600" cy="41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5" name="Google Shape;425;p60"/>
          <p:cNvSpPr/>
          <p:nvPr/>
        </p:nvSpPr>
        <p:spPr>
          <a:xfrm>
            <a:off x="18304939" y="9001125"/>
            <a:ext cx="49845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6" name="Google Shape;426;p60"/>
          <p:cNvCxnSpPr/>
          <p:nvPr/>
        </p:nvCxnSpPr>
        <p:spPr>
          <a:xfrm>
            <a:off x="23289439" y="10371147"/>
            <a:ext cx="3323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7" name="Google Shape;427;p60"/>
          <p:cNvSpPr txBox="1"/>
          <p:nvPr/>
        </p:nvSpPr>
        <p:spPr>
          <a:xfrm>
            <a:off x="19001711" y="9195083"/>
            <a:ext cx="36162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endParaRPr sz="5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5100"/>
          </a:p>
        </p:txBody>
      </p:sp>
      <p:sp>
        <p:nvSpPr>
          <p:cNvPr id="428" name="Google Shape;428;p60"/>
          <p:cNvSpPr/>
          <p:nvPr/>
        </p:nvSpPr>
        <p:spPr>
          <a:xfrm>
            <a:off x="17270991" y="7197270"/>
            <a:ext cx="14001900" cy="6129300"/>
          </a:xfrm>
          <a:prstGeom prst="frame">
            <a:avLst>
              <a:gd name="adj1" fmla="val 1786"/>
            </a:avLst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19701483" y="13968648"/>
            <a:ext cx="9990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LLM-integrated applications</a:t>
            </a:r>
            <a:endParaRPr sz="5100"/>
          </a:p>
        </p:txBody>
      </p:sp>
      <p:sp>
        <p:nvSpPr>
          <p:cNvPr id="430" name="Google Shape;430;p60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Examples of Prompt Injection Attacks: Stealing System Prompts in LLM-integrated Applications</a:t>
            </a:r>
            <a:endParaRPr/>
          </a:p>
        </p:txBody>
      </p:sp>
      <p:sp>
        <p:nvSpPr>
          <p:cNvPr id="431" name="Google Shape;431;p60"/>
          <p:cNvSpPr txBox="1"/>
          <p:nvPr/>
        </p:nvSpPr>
        <p:spPr>
          <a:xfrm>
            <a:off x="11995300" y="15390936"/>
            <a:ext cx="203304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55% of applications on Poe set system prompts confidential</a:t>
            </a:r>
            <a:endParaRPr sz="5100"/>
          </a:p>
        </p:txBody>
      </p:sp>
      <p:sp>
        <p:nvSpPr>
          <p:cNvPr id="432" name="Google Shape;432;p60"/>
          <p:cNvSpPr txBox="1"/>
          <p:nvPr/>
        </p:nvSpPr>
        <p:spPr>
          <a:xfrm>
            <a:off x="2763895" y="10981920"/>
            <a:ext cx="55542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Malicious user</a:t>
            </a:r>
            <a:endParaRPr sz="5100"/>
          </a:p>
        </p:txBody>
      </p:sp>
      <p:pic>
        <p:nvPicPr>
          <p:cNvPr id="433" name="Google Shape;433;p60" descr="Hacker - Free user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5298" y="7814094"/>
            <a:ext cx="3002349" cy="30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0"/>
          <p:cNvSpPr txBox="1"/>
          <p:nvPr/>
        </p:nvSpPr>
        <p:spPr>
          <a:xfrm>
            <a:off x="4044600" y="17949350"/>
            <a:ext cx="28486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Hui et al. “PLeak: Prompt Leaking Attacks against Large Language Model Applications”. In </a:t>
            </a:r>
            <a:r>
              <a:rPr lang="en" sz="5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ACM CCS</a:t>
            </a: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</a:t>
            </a:r>
            <a:endParaRPr sz="5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40" name="Google Shape;440;p61"/>
          <p:cNvSpPr/>
          <p:nvPr/>
        </p:nvSpPr>
        <p:spPr>
          <a:xfrm>
            <a:off x="26625463" y="900112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61"/>
          <p:cNvSpPr txBox="1"/>
          <p:nvPr/>
        </p:nvSpPr>
        <p:spPr>
          <a:xfrm>
            <a:off x="27216103" y="977256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sp>
        <p:nvSpPr>
          <p:cNvPr id="442" name="Google Shape;442;p61"/>
          <p:cNvSpPr txBox="1"/>
          <p:nvPr/>
        </p:nvSpPr>
        <p:spPr>
          <a:xfrm>
            <a:off x="9485766" y="7380350"/>
            <a:ext cx="6867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Injected prompt</a:t>
            </a:r>
            <a:endParaRPr sz="5100">
              <a:solidFill>
                <a:srgbClr val="FF0000"/>
              </a:solidFill>
            </a:endParaRPr>
          </a:p>
        </p:txBody>
      </p:sp>
      <p:sp>
        <p:nvSpPr>
          <p:cNvPr id="443" name="Google Shape;443;p61"/>
          <p:cNvSpPr txBox="1"/>
          <p:nvPr/>
        </p:nvSpPr>
        <p:spPr>
          <a:xfrm>
            <a:off x="9703909" y="9826400"/>
            <a:ext cx="6867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System prompt</a:t>
            </a:r>
            <a:endParaRPr sz="5100">
              <a:solidFill>
                <a:srgbClr val="FF0000"/>
              </a:solidFill>
            </a:endParaRPr>
          </a:p>
        </p:txBody>
      </p:sp>
      <p:cxnSp>
        <p:nvCxnSpPr>
          <p:cNvPr id="444" name="Google Shape;444;p61"/>
          <p:cNvCxnSpPr/>
          <p:nvPr/>
        </p:nvCxnSpPr>
        <p:spPr>
          <a:xfrm rot="10800000" flipH="1">
            <a:off x="8338542" y="8821950"/>
            <a:ext cx="8725800" cy="30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5" name="Google Shape;445;p61"/>
          <p:cNvCxnSpPr/>
          <p:nvPr/>
        </p:nvCxnSpPr>
        <p:spPr>
          <a:xfrm flipH="1">
            <a:off x="8421042" y="11331625"/>
            <a:ext cx="8634600" cy="414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6" name="Google Shape;446;p61"/>
          <p:cNvSpPr/>
          <p:nvPr/>
        </p:nvSpPr>
        <p:spPr>
          <a:xfrm>
            <a:off x="18304939" y="9001125"/>
            <a:ext cx="49845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61"/>
          <p:cNvCxnSpPr/>
          <p:nvPr/>
        </p:nvCxnSpPr>
        <p:spPr>
          <a:xfrm>
            <a:off x="23289439" y="10371147"/>
            <a:ext cx="3323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8" name="Google Shape;448;p61"/>
          <p:cNvSpPr txBox="1"/>
          <p:nvPr/>
        </p:nvSpPr>
        <p:spPr>
          <a:xfrm>
            <a:off x="19001711" y="9195083"/>
            <a:ext cx="36162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endParaRPr sz="5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5100"/>
          </a:p>
        </p:txBody>
      </p:sp>
      <p:sp>
        <p:nvSpPr>
          <p:cNvPr id="449" name="Google Shape;449;p61"/>
          <p:cNvSpPr/>
          <p:nvPr/>
        </p:nvSpPr>
        <p:spPr>
          <a:xfrm>
            <a:off x="17270991" y="7197270"/>
            <a:ext cx="14001900" cy="6129300"/>
          </a:xfrm>
          <a:prstGeom prst="frame">
            <a:avLst>
              <a:gd name="adj1" fmla="val 1786"/>
            </a:avLst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61"/>
          <p:cNvSpPr txBox="1"/>
          <p:nvPr/>
        </p:nvSpPr>
        <p:spPr>
          <a:xfrm>
            <a:off x="19701483" y="13968648"/>
            <a:ext cx="9990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LLM-integrated applications</a:t>
            </a:r>
            <a:endParaRPr sz="5100"/>
          </a:p>
        </p:txBody>
      </p:sp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Examples of Prompt Injection Attacks: Stealing System Prompts in LLM-integrated Applications</a:t>
            </a:r>
            <a:endParaRPr/>
          </a:p>
        </p:txBody>
      </p:sp>
      <p:sp>
        <p:nvSpPr>
          <p:cNvPr id="452" name="Google Shape;452;p61"/>
          <p:cNvSpPr txBox="1"/>
          <p:nvPr/>
        </p:nvSpPr>
        <p:spPr>
          <a:xfrm>
            <a:off x="11995300" y="15390936"/>
            <a:ext cx="203304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55% of applications on Poe set system prompts confidential</a:t>
            </a:r>
            <a:endParaRPr sz="5100"/>
          </a:p>
        </p:txBody>
      </p:sp>
      <p:sp>
        <p:nvSpPr>
          <p:cNvPr id="453" name="Google Shape;453;p61"/>
          <p:cNvSpPr txBox="1"/>
          <p:nvPr/>
        </p:nvSpPr>
        <p:spPr>
          <a:xfrm>
            <a:off x="2763895" y="10981920"/>
            <a:ext cx="55542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Malicious user</a:t>
            </a:r>
            <a:endParaRPr sz="5100"/>
          </a:p>
        </p:txBody>
      </p:sp>
      <p:pic>
        <p:nvPicPr>
          <p:cNvPr id="454" name="Google Shape;454;p61" descr="Hacker - Free user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5298" y="7814094"/>
            <a:ext cx="3002349" cy="3002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1"/>
          <p:cNvSpPr txBox="1"/>
          <p:nvPr/>
        </p:nvSpPr>
        <p:spPr>
          <a:xfrm>
            <a:off x="4044600" y="17949350"/>
            <a:ext cx="284868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Hui et al. “PLeak: Prompt Leaking Attacks against Large Language Model Applications”. In </a:t>
            </a:r>
            <a:r>
              <a:rPr lang="en" sz="5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ACM CCS</a:t>
            </a: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</a:t>
            </a:r>
            <a:endParaRPr sz="5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61" name="Google Shape;461;p62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Examples of Prompt Injection Attacks: Malicious Tool Selection in LLM Agents</a:t>
            </a:r>
            <a:endParaRPr/>
          </a:p>
        </p:txBody>
      </p:sp>
      <p:grpSp>
        <p:nvGrpSpPr>
          <p:cNvPr id="462" name="Google Shape;462;p62"/>
          <p:cNvGrpSpPr/>
          <p:nvPr/>
        </p:nvGrpSpPr>
        <p:grpSpPr>
          <a:xfrm>
            <a:off x="549784" y="8493225"/>
            <a:ext cx="5549696" cy="4702671"/>
            <a:chOff x="197540" y="2737706"/>
            <a:chExt cx="2042335" cy="2090076"/>
          </a:xfrm>
        </p:grpSpPr>
        <p:sp>
          <p:nvSpPr>
            <p:cNvPr id="463" name="Google Shape;463;p62"/>
            <p:cNvSpPr/>
            <p:nvPr/>
          </p:nvSpPr>
          <p:spPr>
            <a:xfrm rot="5400000">
              <a:off x="330786" y="3132905"/>
              <a:ext cx="1561631" cy="1828123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2857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4" name="Google Shape;464;p62"/>
            <p:cNvSpPr/>
            <p:nvPr/>
          </p:nvSpPr>
          <p:spPr>
            <a:xfrm>
              <a:off x="287999" y="3365227"/>
              <a:ext cx="708287" cy="70828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5" name="Google Shape;465;p62" descr="32313533373239393b32313533373238373b5168740365c5884c98de673a98de884c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8526" y="3365227"/>
              <a:ext cx="655239" cy="655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62"/>
            <p:cNvSpPr txBox="1"/>
            <p:nvPr/>
          </p:nvSpPr>
          <p:spPr>
            <a:xfrm>
              <a:off x="672444" y="2815327"/>
              <a:ext cx="15674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5225" tIns="167575" rIns="335225" bIns="167575" anchor="t" anchorCtr="0">
              <a:spAutoFit/>
            </a:bodyPr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Tool Pool  </a:t>
              </a:r>
              <a:endParaRPr sz="5100"/>
            </a:p>
          </p:txBody>
        </p:sp>
        <p:pic>
          <p:nvPicPr>
            <p:cNvPr id="467" name="Google Shape;467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4881" y="2737706"/>
              <a:ext cx="708287" cy="708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62"/>
            <p:cNvSpPr/>
            <p:nvPr/>
          </p:nvSpPr>
          <p:spPr>
            <a:xfrm>
              <a:off x="1077296" y="3365227"/>
              <a:ext cx="708287" cy="70828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62"/>
            <p:cNvSpPr/>
            <p:nvPr/>
          </p:nvSpPr>
          <p:spPr>
            <a:xfrm>
              <a:off x="364208" y="4081551"/>
              <a:ext cx="708287" cy="70828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62"/>
            <p:cNvSpPr/>
            <p:nvPr/>
          </p:nvSpPr>
          <p:spPr>
            <a:xfrm>
              <a:off x="1076288" y="4081551"/>
              <a:ext cx="708287" cy="70828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1" name="Google Shape;471;p62" descr="343435333336303b333634323238303b90ae4ef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7273" y="3395957"/>
              <a:ext cx="609554" cy="6095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62"/>
            <p:cNvSpPr txBox="1"/>
            <p:nvPr/>
          </p:nvSpPr>
          <p:spPr>
            <a:xfrm>
              <a:off x="1164629" y="4166842"/>
              <a:ext cx="619946" cy="498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5225" tIns="167575" rIns="335225" bIns="1675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3" name="Google Shape;473;p6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5265" y="4135514"/>
              <a:ext cx="622996" cy="62299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4" name="Google Shape;474;p62"/>
          <p:cNvCxnSpPr/>
          <p:nvPr/>
        </p:nvCxnSpPr>
        <p:spPr>
          <a:xfrm>
            <a:off x="5578416" y="11498793"/>
            <a:ext cx="332344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5" name="Google Shape;475;p62"/>
          <p:cNvSpPr txBox="1"/>
          <p:nvPr/>
        </p:nvSpPr>
        <p:spPr>
          <a:xfrm>
            <a:off x="9621332" y="8904927"/>
            <a:ext cx="13744500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A5A6FF"/>
                </a:highlight>
                <a:latin typeface="Calibri"/>
                <a:ea typeface="Calibri"/>
                <a:cs typeface="Calibri"/>
                <a:sym typeface="Calibri"/>
              </a:rPr>
              <a:t>Task: Book a flight for me.</a:t>
            </a:r>
            <a:endParaRPr sz="5100"/>
          </a:p>
        </p:txBody>
      </p:sp>
      <p:sp>
        <p:nvSpPr>
          <p:cNvPr id="476" name="Google Shape;476;p62"/>
          <p:cNvSpPr txBox="1"/>
          <p:nvPr/>
        </p:nvSpPr>
        <p:spPr>
          <a:xfrm>
            <a:off x="15654796" y="6936717"/>
            <a:ext cx="3228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5100"/>
          </a:p>
        </p:txBody>
      </p:sp>
      <p:sp>
        <p:nvSpPr>
          <p:cNvPr id="477" name="Google Shape;477;p62"/>
          <p:cNvSpPr/>
          <p:nvPr/>
        </p:nvSpPr>
        <p:spPr>
          <a:xfrm>
            <a:off x="26385792" y="10124844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2"/>
          <p:cNvSpPr txBox="1"/>
          <p:nvPr/>
        </p:nvSpPr>
        <p:spPr>
          <a:xfrm>
            <a:off x="9621339" y="10025290"/>
            <a:ext cx="150780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BFE97B"/>
                </a:highlight>
                <a:latin typeface="Calibri"/>
                <a:ea typeface="Calibri"/>
                <a:cs typeface="Calibri"/>
                <a:sym typeface="Calibri"/>
              </a:rPr>
              <a:t>Tool 1: “Trip: Your Travel Made Simple.”</a:t>
            </a:r>
            <a:endParaRPr sz="5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BFE97B"/>
                </a:highlight>
                <a:latin typeface="Calibri"/>
                <a:ea typeface="Calibri"/>
                <a:cs typeface="Calibri"/>
                <a:sym typeface="Calibri"/>
              </a:rPr>
              <a:t>Tool 2: “Email: Master Your Inbox with Ease.”</a:t>
            </a:r>
            <a:endParaRPr sz="5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BFE97B"/>
                </a:highlight>
                <a:latin typeface="Calibri"/>
                <a:ea typeface="Calibri"/>
                <a:cs typeface="Calibri"/>
                <a:sym typeface="Calibri"/>
              </a:rPr>
              <a:t>Tool 3: “Course: Learn Smarter, Achieve More.”</a:t>
            </a:r>
            <a:endParaRPr sz="5100"/>
          </a:p>
        </p:txBody>
      </p:sp>
      <p:sp>
        <p:nvSpPr>
          <p:cNvPr id="479" name="Google Shape;479;p62"/>
          <p:cNvSpPr txBox="1"/>
          <p:nvPr/>
        </p:nvSpPr>
        <p:spPr>
          <a:xfrm>
            <a:off x="26976432" y="10896279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480" name="Google Shape;480;p62"/>
          <p:cNvCxnSpPr/>
          <p:nvPr/>
        </p:nvCxnSpPr>
        <p:spPr>
          <a:xfrm>
            <a:off x="30043392" y="11596248"/>
            <a:ext cx="1201196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1" name="Google Shape;481;p62"/>
          <p:cNvCxnSpPr/>
          <p:nvPr/>
        </p:nvCxnSpPr>
        <p:spPr>
          <a:xfrm>
            <a:off x="25259576" y="11542008"/>
            <a:ext cx="1201196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2" name="Google Shape;482;p62"/>
          <p:cNvSpPr txBox="1"/>
          <p:nvPr/>
        </p:nvSpPr>
        <p:spPr>
          <a:xfrm>
            <a:off x="31090072" y="10852468"/>
            <a:ext cx="2971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1</a:t>
            </a:r>
            <a:endParaRPr sz="5100"/>
          </a:p>
        </p:txBody>
      </p:sp>
      <p:sp>
        <p:nvSpPr>
          <p:cNvPr id="483" name="Google Shape;483;p62"/>
          <p:cNvSpPr txBox="1"/>
          <p:nvPr/>
        </p:nvSpPr>
        <p:spPr>
          <a:xfrm>
            <a:off x="5639996" y="9881091"/>
            <a:ext cx="42330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name &amp; description</a:t>
            </a:r>
            <a:endParaRPr sz="4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2"/>
          <p:cNvSpPr/>
          <p:nvPr/>
        </p:nvSpPr>
        <p:spPr>
          <a:xfrm>
            <a:off x="9228168" y="8247981"/>
            <a:ext cx="15770100" cy="612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2"/>
          <p:cNvSpPr txBox="1"/>
          <p:nvPr/>
        </p:nvSpPr>
        <p:spPr>
          <a:xfrm>
            <a:off x="1607516" y="17451735"/>
            <a:ext cx="27845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 et al. “Optimization-based Prompt Injection Attack to LLM-as-a-Judge”. In </a:t>
            </a:r>
            <a:r>
              <a:rPr lang="en" sz="5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ACM CCS</a:t>
            </a: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</a:t>
            </a: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 et al. “Prompt Injection Attack to Tool Selection in LLM Agents”. In </a:t>
            </a:r>
            <a:r>
              <a:rPr lang="en" sz="5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NDSS</a:t>
            </a: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2026.</a:t>
            </a: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91" name="Google Shape;491;p63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Examples of Prompt Injection Attacks: Malicious Tool Selection in LLM Agents</a:t>
            </a:r>
            <a:endParaRPr/>
          </a:p>
        </p:txBody>
      </p:sp>
      <p:grpSp>
        <p:nvGrpSpPr>
          <p:cNvPr id="492" name="Google Shape;492;p63"/>
          <p:cNvGrpSpPr/>
          <p:nvPr/>
        </p:nvGrpSpPr>
        <p:grpSpPr>
          <a:xfrm>
            <a:off x="549569" y="8493225"/>
            <a:ext cx="5550034" cy="4702376"/>
            <a:chOff x="197463" y="2737706"/>
            <a:chExt cx="2042481" cy="2089945"/>
          </a:xfrm>
        </p:grpSpPr>
        <p:sp>
          <p:nvSpPr>
            <p:cNvPr id="493" name="Google Shape;493;p63"/>
            <p:cNvSpPr/>
            <p:nvPr/>
          </p:nvSpPr>
          <p:spPr>
            <a:xfrm rot="5400000">
              <a:off x="330813" y="3132801"/>
              <a:ext cx="1561500" cy="18282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2857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4" name="Google Shape;494;p63"/>
            <p:cNvSpPr/>
            <p:nvPr/>
          </p:nvSpPr>
          <p:spPr>
            <a:xfrm>
              <a:off x="287999" y="3365227"/>
              <a:ext cx="708300" cy="7083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5" name="Google Shape;495;p63" descr="32313533373239393b32313533373238373b5168740365c5884c98de673a98de884c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8526" y="3365227"/>
              <a:ext cx="655240" cy="65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63"/>
            <p:cNvSpPr txBox="1"/>
            <p:nvPr/>
          </p:nvSpPr>
          <p:spPr>
            <a:xfrm>
              <a:off x="672444" y="2815327"/>
              <a:ext cx="15675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5225" tIns="167575" rIns="335225" bIns="167575" anchor="t" anchorCtr="0">
              <a:spAutoFit/>
            </a:bodyPr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Tool Pool  </a:t>
              </a:r>
              <a:endParaRPr sz="5100"/>
            </a:p>
          </p:txBody>
        </p:sp>
        <p:pic>
          <p:nvPicPr>
            <p:cNvPr id="497" name="Google Shape;497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4881" y="2737706"/>
              <a:ext cx="708287" cy="708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63"/>
            <p:cNvSpPr/>
            <p:nvPr/>
          </p:nvSpPr>
          <p:spPr>
            <a:xfrm>
              <a:off x="1077296" y="3365227"/>
              <a:ext cx="708300" cy="7083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63"/>
            <p:cNvSpPr/>
            <p:nvPr/>
          </p:nvSpPr>
          <p:spPr>
            <a:xfrm>
              <a:off x="364208" y="4081551"/>
              <a:ext cx="708300" cy="7083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63"/>
            <p:cNvSpPr/>
            <p:nvPr/>
          </p:nvSpPr>
          <p:spPr>
            <a:xfrm>
              <a:off x="1076288" y="4081551"/>
              <a:ext cx="708300" cy="7083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1" name="Google Shape;501;p63" descr="343435333336303b333634323238303b90ae4ef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7273" y="3395957"/>
              <a:ext cx="609554" cy="6095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63"/>
            <p:cNvSpPr txBox="1"/>
            <p:nvPr/>
          </p:nvSpPr>
          <p:spPr>
            <a:xfrm>
              <a:off x="1164629" y="4166842"/>
              <a:ext cx="619800" cy="60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5225" tIns="167575" rIns="335225" bIns="1675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3" name="Google Shape;503;p6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5265" y="4135514"/>
              <a:ext cx="622996" cy="62299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04" name="Google Shape;504;p63"/>
          <p:cNvCxnSpPr/>
          <p:nvPr/>
        </p:nvCxnSpPr>
        <p:spPr>
          <a:xfrm>
            <a:off x="5578416" y="11498793"/>
            <a:ext cx="3323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5" name="Google Shape;505;p63"/>
          <p:cNvSpPr txBox="1"/>
          <p:nvPr/>
        </p:nvSpPr>
        <p:spPr>
          <a:xfrm>
            <a:off x="9621332" y="8904927"/>
            <a:ext cx="13744500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A5A6FF"/>
                </a:highlight>
                <a:latin typeface="Calibri"/>
                <a:ea typeface="Calibri"/>
                <a:cs typeface="Calibri"/>
                <a:sym typeface="Calibri"/>
              </a:rPr>
              <a:t>Task: Book a flight for me.</a:t>
            </a:r>
            <a:endParaRPr sz="5100"/>
          </a:p>
        </p:txBody>
      </p:sp>
      <p:sp>
        <p:nvSpPr>
          <p:cNvPr id="506" name="Google Shape;506;p63"/>
          <p:cNvSpPr txBox="1"/>
          <p:nvPr/>
        </p:nvSpPr>
        <p:spPr>
          <a:xfrm>
            <a:off x="15654796" y="6936717"/>
            <a:ext cx="3228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5100"/>
          </a:p>
        </p:txBody>
      </p:sp>
      <p:sp>
        <p:nvSpPr>
          <p:cNvPr id="507" name="Google Shape;507;p63"/>
          <p:cNvSpPr/>
          <p:nvPr/>
        </p:nvSpPr>
        <p:spPr>
          <a:xfrm>
            <a:off x="26385792" y="10124844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3"/>
          <p:cNvSpPr txBox="1"/>
          <p:nvPr/>
        </p:nvSpPr>
        <p:spPr>
          <a:xfrm>
            <a:off x="9621339" y="10025290"/>
            <a:ext cx="150780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BFE97B"/>
                </a:highlight>
                <a:latin typeface="Calibri"/>
                <a:ea typeface="Calibri"/>
                <a:cs typeface="Calibri"/>
                <a:sym typeface="Calibri"/>
              </a:rPr>
              <a:t>Tool 1: “Trip: Your Travel Made Simple.”</a:t>
            </a:r>
            <a:endParaRPr sz="5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BFE97B"/>
                </a:highlight>
                <a:latin typeface="Calibri"/>
                <a:ea typeface="Calibri"/>
                <a:cs typeface="Calibri"/>
                <a:sym typeface="Calibri"/>
              </a:rPr>
              <a:t>Tool 2: “Email: Master Your Inbox with Ease.”</a:t>
            </a:r>
            <a:endParaRPr sz="5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BFE97B"/>
                </a:highlight>
                <a:latin typeface="Calibri"/>
                <a:ea typeface="Calibri"/>
                <a:cs typeface="Calibri"/>
                <a:sym typeface="Calibri"/>
              </a:rPr>
              <a:t>Tool 3: “Course: Learn Smarter, Achieve More.”</a:t>
            </a:r>
            <a:endParaRPr sz="5100"/>
          </a:p>
        </p:txBody>
      </p:sp>
      <p:sp>
        <p:nvSpPr>
          <p:cNvPr id="509" name="Google Shape;509;p63"/>
          <p:cNvSpPr txBox="1"/>
          <p:nvPr/>
        </p:nvSpPr>
        <p:spPr>
          <a:xfrm>
            <a:off x="26976432" y="10896279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510" name="Google Shape;510;p63"/>
          <p:cNvCxnSpPr/>
          <p:nvPr/>
        </p:nvCxnSpPr>
        <p:spPr>
          <a:xfrm>
            <a:off x="30043392" y="11596248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11" name="Google Shape;511;p63"/>
          <p:cNvCxnSpPr/>
          <p:nvPr/>
        </p:nvCxnSpPr>
        <p:spPr>
          <a:xfrm>
            <a:off x="25259576" y="11542008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2" name="Google Shape;512;p63"/>
          <p:cNvSpPr txBox="1"/>
          <p:nvPr/>
        </p:nvSpPr>
        <p:spPr>
          <a:xfrm>
            <a:off x="31090072" y="10852468"/>
            <a:ext cx="2971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1</a:t>
            </a:r>
            <a:endParaRPr sz="5100"/>
          </a:p>
        </p:txBody>
      </p:sp>
      <p:sp>
        <p:nvSpPr>
          <p:cNvPr id="513" name="Google Shape;513;p63"/>
          <p:cNvSpPr/>
          <p:nvPr/>
        </p:nvSpPr>
        <p:spPr>
          <a:xfrm>
            <a:off x="9228168" y="8247981"/>
            <a:ext cx="15770100" cy="612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63" descr="Hacker - Free user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31358" y="14865580"/>
            <a:ext cx="1586458" cy="1586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3"/>
          <p:cNvCxnSpPr>
            <a:stCxn id="514" idx="0"/>
          </p:cNvCxnSpPr>
          <p:nvPr/>
        </p:nvCxnSpPr>
        <p:spPr>
          <a:xfrm rot="10800000">
            <a:off x="3290687" y="13329580"/>
            <a:ext cx="33900" cy="1536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6" name="Google Shape;516;p63"/>
          <p:cNvSpPr txBox="1"/>
          <p:nvPr/>
        </p:nvSpPr>
        <p:spPr>
          <a:xfrm>
            <a:off x="9611801" y="12733124"/>
            <a:ext cx="12316200" cy="118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FF978F"/>
                </a:highlight>
                <a:latin typeface="Calibri"/>
                <a:ea typeface="Calibri"/>
                <a:cs typeface="Calibri"/>
                <a:sym typeface="Calibri"/>
              </a:rPr>
              <a:t>Tool 4: “Fake-App: Just choose me!!!”</a:t>
            </a:r>
            <a:endParaRPr sz="5100"/>
          </a:p>
        </p:txBody>
      </p:sp>
      <p:cxnSp>
        <p:nvCxnSpPr>
          <p:cNvPr id="517" name="Google Shape;517;p63"/>
          <p:cNvCxnSpPr>
            <a:endCxn id="516" idx="1"/>
          </p:cNvCxnSpPr>
          <p:nvPr/>
        </p:nvCxnSpPr>
        <p:spPr>
          <a:xfrm rot="10800000" flipH="1">
            <a:off x="3324701" y="13325624"/>
            <a:ext cx="6287100" cy="9972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8" name="Google Shape;518;p63"/>
          <p:cNvSpPr txBox="1"/>
          <p:nvPr/>
        </p:nvSpPr>
        <p:spPr>
          <a:xfrm>
            <a:off x="5639996" y="9881091"/>
            <a:ext cx="42330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name &amp; description</a:t>
            </a:r>
            <a:endParaRPr sz="4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3"/>
          <p:cNvSpPr txBox="1"/>
          <p:nvPr/>
        </p:nvSpPr>
        <p:spPr>
          <a:xfrm>
            <a:off x="1607516" y="17451735"/>
            <a:ext cx="27845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 et al. “Optimization-based Prompt Injection Attack to LLM-as-a-Judge”. In </a:t>
            </a:r>
            <a:r>
              <a:rPr lang="en" sz="5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ACM CCS</a:t>
            </a: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</a:t>
            </a: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 et al. “Prompt Injection Attack to Tool Selection in LLM Agents”. In </a:t>
            </a:r>
            <a:r>
              <a:rPr lang="en" sz="5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NDSS</a:t>
            </a: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2026.</a:t>
            </a: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25" name="Google Shape;525;p64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Examples of Prompt Injection Attacks: Malicious Tool Selection in LLM Agents</a:t>
            </a:r>
            <a:endParaRPr/>
          </a:p>
        </p:txBody>
      </p:sp>
      <p:sp>
        <p:nvSpPr>
          <p:cNvPr id="526" name="Google Shape;526;p64"/>
          <p:cNvSpPr txBox="1"/>
          <p:nvPr/>
        </p:nvSpPr>
        <p:spPr>
          <a:xfrm>
            <a:off x="1607516" y="17451735"/>
            <a:ext cx="27845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 et al. “Optimization-based Prompt Injection Attack to LLM-as-a-Judge”. In </a:t>
            </a:r>
            <a:r>
              <a:rPr lang="en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ACM CCS</a:t>
            </a: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</a:t>
            </a:r>
            <a:endParaRPr sz="5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 et al. “Prompt Injection Attack to Tool Selection in LLM Agents”. In </a:t>
            </a:r>
            <a:r>
              <a:rPr lang="en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NDSS</a:t>
            </a: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2026.</a:t>
            </a:r>
            <a:endParaRPr sz="5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7" name="Google Shape;527;p64"/>
          <p:cNvGrpSpPr/>
          <p:nvPr/>
        </p:nvGrpSpPr>
        <p:grpSpPr>
          <a:xfrm>
            <a:off x="549569" y="8493225"/>
            <a:ext cx="5550034" cy="4702376"/>
            <a:chOff x="197463" y="2737706"/>
            <a:chExt cx="2042481" cy="2089945"/>
          </a:xfrm>
        </p:grpSpPr>
        <p:sp>
          <p:nvSpPr>
            <p:cNvPr id="528" name="Google Shape;528;p64"/>
            <p:cNvSpPr/>
            <p:nvPr/>
          </p:nvSpPr>
          <p:spPr>
            <a:xfrm rot="5400000">
              <a:off x="330813" y="3132801"/>
              <a:ext cx="1561500" cy="18282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28575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9" name="Google Shape;529;p64"/>
            <p:cNvSpPr/>
            <p:nvPr/>
          </p:nvSpPr>
          <p:spPr>
            <a:xfrm>
              <a:off x="287999" y="3365227"/>
              <a:ext cx="708300" cy="7083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0" name="Google Shape;530;p64" descr="32313533373239393b32313533373238373b5168740365c5884c98de673a98de884c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8526" y="3365227"/>
              <a:ext cx="655240" cy="655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64"/>
            <p:cNvSpPr txBox="1"/>
            <p:nvPr/>
          </p:nvSpPr>
          <p:spPr>
            <a:xfrm>
              <a:off x="672444" y="2815327"/>
              <a:ext cx="1567500" cy="5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5225" tIns="167575" rIns="335225" bIns="167575" anchor="t" anchorCtr="0">
              <a:spAutoFit/>
            </a:bodyPr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Tool Pool  </a:t>
              </a:r>
              <a:endParaRPr sz="5100"/>
            </a:p>
          </p:txBody>
        </p:sp>
        <p:pic>
          <p:nvPicPr>
            <p:cNvPr id="532" name="Google Shape;532;p6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4881" y="2737706"/>
              <a:ext cx="708287" cy="708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64"/>
            <p:cNvSpPr/>
            <p:nvPr/>
          </p:nvSpPr>
          <p:spPr>
            <a:xfrm>
              <a:off x="1077296" y="3365227"/>
              <a:ext cx="708300" cy="7083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64"/>
            <p:cNvSpPr/>
            <p:nvPr/>
          </p:nvSpPr>
          <p:spPr>
            <a:xfrm>
              <a:off x="364208" y="4081551"/>
              <a:ext cx="708300" cy="7083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64"/>
            <p:cNvSpPr/>
            <p:nvPr/>
          </p:nvSpPr>
          <p:spPr>
            <a:xfrm>
              <a:off x="1076288" y="4081551"/>
              <a:ext cx="708300" cy="7083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5225" tIns="167575" rIns="335225" bIns="167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6" name="Google Shape;536;p64" descr="343435333336303b333634323238303b90ae4ef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7273" y="3395957"/>
              <a:ext cx="609554" cy="6095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64"/>
            <p:cNvSpPr txBox="1"/>
            <p:nvPr/>
          </p:nvSpPr>
          <p:spPr>
            <a:xfrm>
              <a:off x="1164629" y="4166842"/>
              <a:ext cx="619800" cy="60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5225" tIns="167575" rIns="335225" bIns="1675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8" name="Google Shape;538;p6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5265" y="4135514"/>
              <a:ext cx="622996" cy="62299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9" name="Google Shape;539;p64"/>
          <p:cNvCxnSpPr/>
          <p:nvPr/>
        </p:nvCxnSpPr>
        <p:spPr>
          <a:xfrm>
            <a:off x="5578416" y="11498793"/>
            <a:ext cx="33234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0" name="Google Shape;540;p64"/>
          <p:cNvSpPr txBox="1"/>
          <p:nvPr/>
        </p:nvSpPr>
        <p:spPr>
          <a:xfrm>
            <a:off x="9621332" y="8904927"/>
            <a:ext cx="13744500" cy="1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A5A6FF"/>
                </a:highlight>
                <a:latin typeface="Calibri"/>
                <a:ea typeface="Calibri"/>
                <a:cs typeface="Calibri"/>
                <a:sym typeface="Calibri"/>
              </a:rPr>
              <a:t>Task: Book a flight for me.</a:t>
            </a:r>
            <a:endParaRPr sz="5100"/>
          </a:p>
        </p:txBody>
      </p:sp>
      <p:sp>
        <p:nvSpPr>
          <p:cNvPr id="541" name="Google Shape;541;p64"/>
          <p:cNvSpPr txBox="1"/>
          <p:nvPr/>
        </p:nvSpPr>
        <p:spPr>
          <a:xfrm>
            <a:off x="15654796" y="6936717"/>
            <a:ext cx="3228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5100"/>
          </a:p>
        </p:txBody>
      </p:sp>
      <p:sp>
        <p:nvSpPr>
          <p:cNvPr id="542" name="Google Shape;542;p64"/>
          <p:cNvSpPr/>
          <p:nvPr/>
        </p:nvSpPr>
        <p:spPr>
          <a:xfrm>
            <a:off x="26385792" y="10124844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4"/>
          <p:cNvSpPr txBox="1"/>
          <p:nvPr/>
        </p:nvSpPr>
        <p:spPr>
          <a:xfrm>
            <a:off x="9621339" y="10025290"/>
            <a:ext cx="150780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BFE97B"/>
                </a:highlight>
                <a:latin typeface="Calibri"/>
                <a:ea typeface="Calibri"/>
                <a:cs typeface="Calibri"/>
                <a:sym typeface="Calibri"/>
              </a:rPr>
              <a:t>Tool 1: “Trip: Your Travel Made Simple.”</a:t>
            </a:r>
            <a:endParaRPr sz="5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BFE97B"/>
                </a:highlight>
                <a:latin typeface="Calibri"/>
                <a:ea typeface="Calibri"/>
                <a:cs typeface="Calibri"/>
                <a:sym typeface="Calibri"/>
              </a:rPr>
              <a:t>Tool 2: “Email: Master Your Inbox with Ease.”</a:t>
            </a:r>
            <a:endParaRPr sz="5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BFE97B"/>
                </a:highlight>
                <a:latin typeface="Calibri"/>
                <a:ea typeface="Calibri"/>
                <a:cs typeface="Calibri"/>
                <a:sym typeface="Calibri"/>
              </a:rPr>
              <a:t>Tool 3: “Course: Learn Smarter, Achieve More.”</a:t>
            </a:r>
            <a:endParaRPr sz="5100"/>
          </a:p>
        </p:txBody>
      </p:sp>
      <p:sp>
        <p:nvSpPr>
          <p:cNvPr id="544" name="Google Shape;544;p64"/>
          <p:cNvSpPr txBox="1"/>
          <p:nvPr/>
        </p:nvSpPr>
        <p:spPr>
          <a:xfrm>
            <a:off x="26976432" y="10896279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545" name="Google Shape;545;p64"/>
          <p:cNvCxnSpPr/>
          <p:nvPr/>
        </p:nvCxnSpPr>
        <p:spPr>
          <a:xfrm>
            <a:off x="30043392" y="11596248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6" name="Google Shape;546;p64"/>
          <p:cNvCxnSpPr/>
          <p:nvPr/>
        </p:nvCxnSpPr>
        <p:spPr>
          <a:xfrm>
            <a:off x="25259576" y="11542008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7" name="Google Shape;547;p64"/>
          <p:cNvSpPr/>
          <p:nvPr/>
        </p:nvSpPr>
        <p:spPr>
          <a:xfrm>
            <a:off x="9228168" y="8247981"/>
            <a:ext cx="15770100" cy="6129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64" descr="Hacker - Free user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31358" y="14865580"/>
            <a:ext cx="1586458" cy="1586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64"/>
          <p:cNvCxnSpPr>
            <a:stCxn id="548" idx="0"/>
          </p:cNvCxnSpPr>
          <p:nvPr/>
        </p:nvCxnSpPr>
        <p:spPr>
          <a:xfrm rot="10800000">
            <a:off x="3290687" y="13329580"/>
            <a:ext cx="33900" cy="1536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0" name="Google Shape;550;p64"/>
          <p:cNvSpPr txBox="1"/>
          <p:nvPr/>
        </p:nvSpPr>
        <p:spPr>
          <a:xfrm>
            <a:off x="9611801" y="12733124"/>
            <a:ext cx="12316200" cy="118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highlight>
                  <a:srgbClr val="FF978F"/>
                </a:highlight>
                <a:latin typeface="Calibri"/>
                <a:ea typeface="Calibri"/>
                <a:cs typeface="Calibri"/>
                <a:sym typeface="Calibri"/>
              </a:rPr>
              <a:t>Tool 4: “Fake-App: Just choose me!!!”</a:t>
            </a:r>
            <a:endParaRPr sz="5100"/>
          </a:p>
        </p:txBody>
      </p:sp>
      <p:sp>
        <p:nvSpPr>
          <p:cNvPr id="551" name="Google Shape;551;p64"/>
          <p:cNvSpPr txBox="1"/>
          <p:nvPr/>
        </p:nvSpPr>
        <p:spPr>
          <a:xfrm>
            <a:off x="31090072" y="10852468"/>
            <a:ext cx="29712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Tool 4</a:t>
            </a:r>
            <a:endParaRPr sz="5100"/>
          </a:p>
        </p:txBody>
      </p:sp>
      <p:cxnSp>
        <p:nvCxnSpPr>
          <p:cNvPr id="552" name="Google Shape;552;p64"/>
          <p:cNvCxnSpPr/>
          <p:nvPr/>
        </p:nvCxnSpPr>
        <p:spPr>
          <a:xfrm rot="10800000" flipH="1">
            <a:off x="3324701" y="13325624"/>
            <a:ext cx="6287100" cy="9972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3" name="Google Shape;553;p64"/>
          <p:cNvSpPr txBox="1"/>
          <p:nvPr/>
        </p:nvSpPr>
        <p:spPr>
          <a:xfrm>
            <a:off x="5639996" y="9881091"/>
            <a:ext cx="42330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name &amp; description</a:t>
            </a:r>
            <a:endParaRPr sz="4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4A4DF-C0D3-8A46-B9C6-7DAF4639D454}"/>
              </a:ext>
            </a:extLst>
          </p:cNvPr>
          <p:cNvSpPr txBox="1"/>
          <p:nvPr/>
        </p:nvSpPr>
        <p:spPr>
          <a:xfrm>
            <a:off x="27279600" y="13873256"/>
            <a:ext cx="5870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Risk 1: Data leakage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37CF15-AF4A-804B-A6FE-BE7F47D26F98}"/>
              </a:ext>
            </a:extLst>
          </p:cNvPr>
          <p:cNvSpPr txBox="1"/>
          <p:nvPr/>
        </p:nvSpPr>
        <p:spPr>
          <a:xfrm>
            <a:off x="27279600" y="14749289"/>
            <a:ext cx="6178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Risk 2: Agent integrity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30504C-ADA6-0F46-AF9B-57C1E03445D6}"/>
              </a:ext>
            </a:extLst>
          </p:cNvPr>
          <p:cNvSpPr txBox="1"/>
          <p:nvPr/>
        </p:nvSpPr>
        <p:spPr>
          <a:xfrm>
            <a:off x="27279600" y="15635302"/>
            <a:ext cx="6861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Risk 3: Agent availability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>
            <a:spLocks noGrp="1"/>
          </p:cNvSpPr>
          <p:nvPr>
            <p:ph type="title"/>
          </p:nvPr>
        </p:nvSpPr>
        <p:spPr>
          <a:xfrm>
            <a:off x="2422063" y="208904"/>
            <a:ext cx="31546800" cy="3976800"/>
          </a:xfrm>
          <a:prstGeom prst="rect">
            <a:avLst/>
          </a:prstGeom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Prompt Injection Attacks: Manipulate Web Agents</a:t>
            </a:r>
            <a:endParaRPr/>
          </a:p>
        </p:txBody>
      </p:sp>
      <p:sp>
        <p:nvSpPr>
          <p:cNvPr id="559" name="Google Shape;559;p65"/>
          <p:cNvSpPr txBox="1"/>
          <p:nvPr/>
        </p:nvSpPr>
        <p:spPr>
          <a:xfrm>
            <a:off x="1707316" y="18568110"/>
            <a:ext cx="31345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 et al. “WebInject: Prompt Injection Attack to Web Agents”. In </a:t>
            </a:r>
            <a:r>
              <a:rPr lang="en" sz="5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EMNLP</a:t>
            </a:r>
            <a:r>
              <a:rPr lang="en" sz="5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2025.</a:t>
            </a:r>
            <a:endParaRPr sz="5100"/>
          </a:p>
        </p:txBody>
      </p:sp>
      <p:pic>
        <p:nvPicPr>
          <p:cNvPr id="560" name="Google Shape;56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8401" y="6942756"/>
            <a:ext cx="1576408" cy="194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43149" y="13133316"/>
            <a:ext cx="2466068" cy="246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7817" y="13486897"/>
            <a:ext cx="1645580" cy="196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01408" y="12399363"/>
            <a:ext cx="4668119" cy="391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616561" y="12399363"/>
            <a:ext cx="4668119" cy="391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781280" y="13454911"/>
            <a:ext cx="2062769" cy="18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775" y="9648936"/>
            <a:ext cx="2960829" cy="296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118521" y="6027000"/>
            <a:ext cx="4686013" cy="394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664664" y="6027000"/>
            <a:ext cx="4686012" cy="394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781280" y="6914793"/>
            <a:ext cx="2062769" cy="18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45077" y="6620481"/>
            <a:ext cx="2466068" cy="246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04369" y="7081490"/>
            <a:ext cx="2115081" cy="194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04369" y="13540094"/>
            <a:ext cx="2115081" cy="1943698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5"/>
          <p:cNvSpPr txBox="1"/>
          <p:nvPr/>
        </p:nvSpPr>
        <p:spPr>
          <a:xfrm>
            <a:off x="3338853" y="9045866"/>
            <a:ext cx="33435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Webpage</a:t>
            </a:r>
            <a:endParaRPr sz="4100"/>
          </a:p>
        </p:txBody>
      </p:sp>
      <p:sp>
        <p:nvSpPr>
          <p:cNvPr id="574" name="Google Shape;574;p65"/>
          <p:cNvSpPr txBox="1"/>
          <p:nvPr/>
        </p:nvSpPr>
        <p:spPr>
          <a:xfrm>
            <a:off x="6801278" y="9086549"/>
            <a:ext cx="2960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Browser</a:t>
            </a:r>
            <a:endParaRPr sz="4100"/>
          </a:p>
        </p:txBody>
      </p:sp>
      <p:sp>
        <p:nvSpPr>
          <p:cNvPr id="575" name="Google Shape;575;p65"/>
          <p:cNvSpPr txBox="1"/>
          <p:nvPr/>
        </p:nvSpPr>
        <p:spPr>
          <a:xfrm>
            <a:off x="10976968" y="9970840"/>
            <a:ext cx="51423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Raw Pixel Values</a:t>
            </a:r>
            <a:endParaRPr sz="4100"/>
          </a:p>
        </p:txBody>
      </p:sp>
      <p:sp>
        <p:nvSpPr>
          <p:cNvPr id="576" name="Google Shape;576;p65"/>
          <p:cNvSpPr txBox="1"/>
          <p:nvPr/>
        </p:nvSpPr>
        <p:spPr>
          <a:xfrm>
            <a:off x="17411553" y="9086549"/>
            <a:ext cx="2960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Monitor</a:t>
            </a:r>
            <a:endParaRPr sz="4100"/>
          </a:p>
        </p:txBody>
      </p:sp>
      <p:sp>
        <p:nvSpPr>
          <p:cNvPr id="577" name="Google Shape;577;p65"/>
          <p:cNvSpPr txBox="1"/>
          <p:nvPr/>
        </p:nvSpPr>
        <p:spPr>
          <a:xfrm>
            <a:off x="22057230" y="9970847"/>
            <a:ext cx="39009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Screenshot</a:t>
            </a:r>
            <a:endParaRPr sz="4100"/>
          </a:p>
        </p:txBody>
      </p:sp>
      <p:sp>
        <p:nvSpPr>
          <p:cNvPr id="578" name="Google Shape;578;p65"/>
          <p:cNvSpPr txBox="1"/>
          <p:nvPr/>
        </p:nvSpPr>
        <p:spPr>
          <a:xfrm>
            <a:off x="28021804" y="9086558"/>
            <a:ext cx="27411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MLLM</a:t>
            </a:r>
            <a:endParaRPr sz="4100"/>
          </a:p>
        </p:txBody>
      </p:sp>
      <p:sp>
        <p:nvSpPr>
          <p:cNvPr id="579" name="Google Shape;579;p65"/>
          <p:cNvSpPr txBox="1"/>
          <p:nvPr/>
        </p:nvSpPr>
        <p:spPr>
          <a:xfrm>
            <a:off x="3338895" y="15551110"/>
            <a:ext cx="334350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Perturbed</a:t>
            </a:r>
            <a:endParaRPr sz="41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Webpage</a:t>
            </a:r>
            <a:endParaRPr sz="4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6801278" y="15452510"/>
            <a:ext cx="2960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Browser</a:t>
            </a:r>
            <a:endParaRPr sz="4100"/>
          </a:p>
        </p:txBody>
      </p:sp>
      <p:sp>
        <p:nvSpPr>
          <p:cNvPr id="581" name="Google Shape;581;p65"/>
          <p:cNvSpPr txBox="1"/>
          <p:nvPr/>
        </p:nvSpPr>
        <p:spPr>
          <a:xfrm>
            <a:off x="11201417" y="16279969"/>
            <a:ext cx="514230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Perturbed Raw Pixel Values</a:t>
            </a:r>
            <a:endParaRPr sz="4100"/>
          </a:p>
        </p:txBody>
      </p:sp>
      <p:sp>
        <p:nvSpPr>
          <p:cNvPr id="582" name="Google Shape;582;p65"/>
          <p:cNvSpPr txBox="1"/>
          <p:nvPr/>
        </p:nvSpPr>
        <p:spPr>
          <a:xfrm>
            <a:off x="17499738" y="15452510"/>
            <a:ext cx="2960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Monitor</a:t>
            </a:r>
            <a:endParaRPr sz="4100"/>
          </a:p>
        </p:txBody>
      </p:sp>
      <p:sp>
        <p:nvSpPr>
          <p:cNvPr id="583" name="Google Shape;583;p65"/>
          <p:cNvSpPr txBox="1"/>
          <p:nvPr/>
        </p:nvSpPr>
        <p:spPr>
          <a:xfrm>
            <a:off x="22057230" y="16279976"/>
            <a:ext cx="390090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Perturbed Screenshot</a:t>
            </a:r>
            <a:endParaRPr sz="4100"/>
          </a:p>
        </p:txBody>
      </p:sp>
      <p:sp>
        <p:nvSpPr>
          <p:cNvPr id="584" name="Google Shape;584;p65"/>
          <p:cNvSpPr txBox="1"/>
          <p:nvPr/>
        </p:nvSpPr>
        <p:spPr>
          <a:xfrm>
            <a:off x="27905564" y="15599390"/>
            <a:ext cx="27411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350" tIns="190575" rIns="381350" bIns="190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MLLM</a:t>
            </a:r>
            <a:endParaRPr sz="4100"/>
          </a:p>
        </p:txBody>
      </p:sp>
      <p:sp>
        <p:nvSpPr>
          <p:cNvPr id="585" name="Google Shape;585;p65"/>
          <p:cNvSpPr txBox="1"/>
          <p:nvPr/>
        </p:nvSpPr>
        <p:spPr>
          <a:xfrm>
            <a:off x="31599086" y="7581899"/>
            <a:ext cx="48954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725" tIns="123825" rIns="247725" bIns="1238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click((257,104))</a:t>
            </a:r>
            <a:endParaRPr sz="4100"/>
          </a:p>
        </p:txBody>
      </p:sp>
      <p:sp>
        <p:nvSpPr>
          <p:cNvPr id="586" name="Google Shape;586;p65"/>
          <p:cNvSpPr txBox="1"/>
          <p:nvPr/>
        </p:nvSpPr>
        <p:spPr>
          <a:xfrm>
            <a:off x="33460750" y="8405936"/>
            <a:ext cx="1368000" cy="17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725" tIns="123825" rIns="247725" bIns="1238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6"/>
                </a:solidFill>
                <a:highlight>
                  <a:srgbClr val="FFFFFF"/>
                </a:highlight>
              </a:rPr>
              <a:t>✓</a:t>
            </a:r>
            <a:endParaRPr sz="10000">
              <a:solidFill>
                <a:schemeClr val="accent6"/>
              </a:solidFill>
            </a:endParaRPr>
          </a:p>
        </p:txBody>
      </p:sp>
      <p:sp>
        <p:nvSpPr>
          <p:cNvPr id="587" name="Google Shape;587;p65"/>
          <p:cNvSpPr txBox="1"/>
          <p:nvPr/>
        </p:nvSpPr>
        <p:spPr>
          <a:xfrm>
            <a:off x="31599086" y="14088175"/>
            <a:ext cx="4895400" cy="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725" tIns="123825" rIns="247725" bIns="1238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click((</a:t>
            </a: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869</a:t>
            </a:r>
            <a:r>
              <a:rPr lang="en" sz="4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4100">
                <a:latin typeface="Verdana"/>
                <a:ea typeface="Verdana"/>
                <a:cs typeface="Verdana"/>
                <a:sym typeface="Verdana"/>
              </a:rPr>
              <a:t>533</a:t>
            </a:r>
            <a:r>
              <a:rPr lang="en" sz="4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))</a:t>
            </a:r>
            <a:endParaRPr sz="4100"/>
          </a:p>
        </p:txBody>
      </p:sp>
      <p:sp>
        <p:nvSpPr>
          <p:cNvPr id="588" name="Google Shape;588;p65"/>
          <p:cNvSpPr txBox="1"/>
          <p:nvPr/>
        </p:nvSpPr>
        <p:spPr>
          <a:xfrm>
            <a:off x="33437807" y="15332346"/>
            <a:ext cx="1413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0000"/>
                </a:solidFill>
              </a:rPr>
              <a:t>✘</a:t>
            </a:r>
            <a:endParaRPr sz="80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89" name="Google Shape;589;p65"/>
          <p:cNvCxnSpPr/>
          <p:nvPr/>
        </p:nvCxnSpPr>
        <p:spPr>
          <a:xfrm>
            <a:off x="5953989" y="8007508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0" name="Google Shape;590;p65"/>
          <p:cNvCxnSpPr/>
          <p:nvPr/>
        </p:nvCxnSpPr>
        <p:spPr>
          <a:xfrm>
            <a:off x="9419439" y="8053358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1" name="Google Shape;591;p65"/>
          <p:cNvCxnSpPr/>
          <p:nvPr/>
        </p:nvCxnSpPr>
        <p:spPr>
          <a:xfrm>
            <a:off x="16192289" y="8053358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2" name="Google Shape;592;p65"/>
          <p:cNvCxnSpPr/>
          <p:nvPr/>
        </p:nvCxnSpPr>
        <p:spPr>
          <a:xfrm>
            <a:off x="20153751" y="8022458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3" name="Google Shape;593;p65"/>
          <p:cNvCxnSpPr/>
          <p:nvPr/>
        </p:nvCxnSpPr>
        <p:spPr>
          <a:xfrm>
            <a:off x="26743864" y="8053358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4" name="Google Shape;594;p65"/>
          <p:cNvCxnSpPr/>
          <p:nvPr/>
        </p:nvCxnSpPr>
        <p:spPr>
          <a:xfrm>
            <a:off x="30411139" y="7998933"/>
            <a:ext cx="1201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5" name="Google Shape;595;p65"/>
          <p:cNvCxnSpPr>
            <a:endCxn id="566" idx="0"/>
          </p:cNvCxnSpPr>
          <p:nvPr/>
        </p:nvCxnSpPr>
        <p:spPr>
          <a:xfrm flipH="1">
            <a:off x="2266190" y="8077236"/>
            <a:ext cx="1658100" cy="1571700"/>
          </a:xfrm>
          <a:prstGeom prst="bentConnector2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65"/>
          <p:cNvCxnSpPr/>
          <p:nvPr/>
        </p:nvCxnSpPr>
        <p:spPr>
          <a:xfrm rot="-5400000" flipH="1">
            <a:off x="2088490" y="12789274"/>
            <a:ext cx="1658100" cy="1571700"/>
          </a:xfrm>
          <a:prstGeom prst="bentConnector2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65"/>
          <p:cNvCxnSpPr/>
          <p:nvPr/>
        </p:nvCxnSpPr>
        <p:spPr>
          <a:xfrm>
            <a:off x="5968276" y="14469720"/>
            <a:ext cx="12012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8" name="Google Shape;598;p65"/>
          <p:cNvCxnSpPr/>
          <p:nvPr/>
        </p:nvCxnSpPr>
        <p:spPr>
          <a:xfrm>
            <a:off x="9419439" y="14511958"/>
            <a:ext cx="12012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9" name="Google Shape;599;p65"/>
          <p:cNvCxnSpPr/>
          <p:nvPr/>
        </p:nvCxnSpPr>
        <p:spPr>
          <a:xfrm>
            <a:off x="16119264" y="14528733"/>
            <a:ext cx="12012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0" name="Google Shape;600;p65"/>
          <p:cNvCxnSpPr/>
          <p:nvPr/>
        </p:nvCxnSpPr>
        <p:spPr>
          <a:xfrm>
            <a:off x="20129689" y="14528733"/>
            <a:ext cx="12012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1" name="Google Shape;601;p65"/>
          <p:cNvCxnSpPr/>
          <p:nvPr/>
        </p:nvCxnSpPr>
        <p:spPr>
          <a:xfrm>
            <a:off x="26743864" y="14528733"/>
            <a:ext cx="12012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2" name="Google Shape;602;p65"/>
          <p:cNvCxnSpPr/>
          <p:nvPr/>
        </p:nvCxnSpPr>
        <p:spPr>
          <a:xfrm>
            <a:off x="30509214" y="14528733"/>
            <a:ext cx="12012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49C6DA6D-3912-C058-B09E-BB1CBFC50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>
            <a:extLst>
              <a:ext uri="{FF2B5EF4-FFF2-40B4-BE49-F238E27FC236}">
                <a16:creationId xmlns:a16="http://schemas.microsoft.com/office/drawing/2014/main" id="{02E0FAD7-5311-7633-9331-2374E23F9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 dirty="0"/>
              <a:t>Threat Model</a:t>
            </a:r>
            <a:endParaRPr dirty="0"/>
          </a:p>
        </p:txBody>
      </p:sp>
      <p:sp>
        <p:nvSpPr>
          <p:cNvPr id="294" name="Google Shape;294;p51">
            <a:extLst>
              <a:ext uri="{FF2B5EF4-FFF2-40B4-BE49-F238E27FC236}">
                <a16:creationId xmlns:a16="http://schemas.microsoft.com/office/drawing/2014/main" id="{7ECB2043-E7A6-1689-E948-0DD5F0642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/>
          <a:p>
            <a:pPr marL="635000" lvl="0" indent="-628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-US" dirty="0"/>
              <a:t>Attacker’s goal</a:t>
            </a:r>
          </a:p>
          <a:p>
            <a:pPr marL="1092200" lvl="1" indent="-628650">
              <a:spcBef>
                <a:spcPts val="0"/>
              </a:spcBef>
              <a:buSzPts val="7700"/>
            </a:pPr>
            <a:r>
              <a:rPr lang="en-US" dirty="0"/>
              <a:t>What does the attacker want to achieve for a target system?</a:t>
            </a:r>
            <a:endParaRPr dirty="0"/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r>
              <a:rPr lang="en-US" dirty="0"/>
              <a:t>	</a:t>
            </a:r>
            <a:endParaRPr dirty="0"/>
          </a:p>
          <a:p>
            <a:pPr marL="635000" lvl="0" indent="-6286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-US" dirty="0"/>
              <a:t>Attacker’s background knowledge</a:t>
            </a:r>
          </a:p>
          <a:p>
            <a:pPr marL="1092200" lvl="1" indent="-628650">
              <a:spcBef>
                <a:spcPts val="2800"/>
              </a:spcBef>
              <a:buSzPts val="7700"/>
            </a:pPr>
            <a:r>
              <a:rPr lang="en-US" dirty="0"/>
              <a:t>What does the attacker know about the target system?</a:t>
            </a:r>
          </a:p>
          <a:p>
            <a:pPr marL="1092200" lvl="1" indent="-628650">
              <a:spcBef>
                <a:spcPts val="2800"/>
              </a:spcBef>
              <a:buSzPts val="7700"/>
            </a:pPr>
            <a:endParaRPr lang="en-US" dirty="0"/>
          </a:p>
          <a:p>
            <a:pPr marL="635000" lvl="0" indent="-6286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-US" dirty="0"/>
              <a:t>Attacker’s capability</a:t>
            </a:r>
          </a:p>
          <a:p>
            <a:pPr marL="1092200" lvl="1" indent="-628650">
              <a:spcBef>
                <a:spcPts val="2800"/>
              </a:spcBef>
              <a:buSzPts val="7700"/>
            </a:pPr>
            <a:r>
              <a:rPr lang="en-US" dirty="0"/>
              <a:t>What can the attacker do to the system?</a:t>
            </a:r>
            <a:endParaRPr dirty="0"/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endParaRPr dirty="0"/>
          </a:p>
        </p:txBody>
      </p:sp>
      <p:sp>
        <p:nvSpPr>
          <p:cNvPr id="295" name="Google Shape;295;p51">
            <a:extLst>
              <a:ext uri="{FF2B5EF4-FFF2-40B4-BE49-F238E27FC236}">
                <a16:creationId xmlns:a16="http://schemas.microsoft.com/office/drawing/2014/main" id="{68D4E404-0253-5ADC-A1F5-B21393D289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09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Formalizing Prompt Injection Attack</a:t>
            </a:r>
            <a:endParaRPr/>
          </a:p>
        </p:txBody>
      </p:sp>
      <p:sp>
        <p:nvSpPr>
          <p:cNvPr id="309" name="Google Shape;309;p53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10" name="Google Shape;310;p53"/>
          <p:cNvSpPr/>
          <p:nvPr/>
        </p:nvSpPr>
        <p:spPr>
          <a:xfrm>
            <a:off x="19945352" y="912506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3"/>
          <p:cNvSpPr txBox="1"/>
          <p:nvPr/>
        </p:nvSpPr>
        <p:spPr>
          <a:xfrm>
            <a:off x="20535992" y="989650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sp>
        <p:nvSpPr>
          <p:cNvPr id="312" name="Google Shape;312;p53"/>
          <p:cNvSpPr txBox="1"/>
          <p:nvPr/>
        </p:nvSpPr>
        <p:spPr>
          <a:xfrm>
            <a:off x="12287252" y="9818727"/>
            <a:ext cx="3534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sz="5100"/>
          </a:p>
        </p:txBody>
      </p:sp>
      <p:sp>
        <p:nvSpPr>
          <p:cNvPr id="313" name="Google Shape;313;p53"/>
          <p:cNvSpPr txBox="1"/>
          <p:nvPr/>
        </p:nvSpPr>
        <p:spPr>
          <a:xfrm>
            <a:off x="26807720" y="9817149"/>
            <a:ext cx="4326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5100"/>
          </a:p>
        </p:txBody>
      </p:sp>
      <p:sp>
        <p:nvSpPr>
          <p:cNvPr id="314" name="Google Shape;314;p53"/>
          <p:cNvSpPr txBox="1"/>
          <p:nvPr/>
        </p:nvSpPr>
        <p:spPr>
          <a:xfrm>
            <a:off x="2147676" y="17384845"/>
            <a:ext cx="32256623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Liu et al. “Formalizing and Benchmarking Prompt Injection Attacks and Defenses”. In </a:t>
            </a:r>
            <a:r>
              <a:rPr lang="en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USENIX Security Symposium</a:t>
            </a: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 </a:t>
            </a:r>
            <a:endParaRPr sz="5100" dirty="0"/>
          </a:p>
        </p:txBody>
      </p:sp>
      <p:cxnSp>
        <p:nvCxnSpPr>
          <p:cNvPr id="315" name="Google Shape;315;p53"/>
          <p:cNvCxnSpPr/>
          <p:nvPr/>
        </p:nvCxnSpPr>
        <p:spPr>
          <a:xfrm>
            <a:off x="15821852" y="10496665"/>
            <a:ext cx="4123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6" name="Google Shape;316;p53"/>
          <p:cNvCxnSpPr/>
          <p:nvPr/>
        </p:nvCxnSpPr>
        <p:spPr>
          <a:xfrm rot="10800000" flipH="1">
            <a:off x="23602952" y="10495165"/>
            <a:ext cx="3204900" cy="1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>
          <a:extLst>
            <a:ext uri="{FF2B5EF4-FFF2-40B4-BE49-F238E27FC236}">
              <a16:creationId xmlns:a16="http://schemas.microsoft.com/office/drawing/2014/main" id="{658CD4AF-5604-43D5-379C-DBD20695E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>
            <a:extLst>
              <a:ext uri="{FF2B5EF4-FFF2-40B4-BE49-F238E27FC236}">
                <a16:creationId xmlns:a16="http://schemas.microsoft.com/office/drawing/2014/main" id="{D0E664DB-6683-83EE-F05B-D676047C8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Formalizing Prompt Injection Attack</a:t>
            </a:r>
            <a:endParaRPr/>
          </a:p>
        </p:txBody>
      </p:sp>
      <p:sp>
        <p:nvSpPr>
          <p:cNvPr id="322" name="Google Shape;322;p54">
            <a:extLst>
              <a:ext uri="{FF2B5EF4-FFF2-40B4-BE49-F238E27FC236}">
                <a16:creationId xmlns:a16="http://schemas.microsoft.com/office/drawing/2014/main" id="{16A0D3DF-40CC-2C65-11DC-84B2254975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23" name="Google Shape;323;p54">
            <a:extLst>
              <a:ext uri="{FF2B5EF4-FFF2-40B4-BE49-F238E27FC236}">
                <a16:creationId xmlns:a16="http://schemas.microsoft.com/office/drawing/2014/main" id="{91EC203C-FCA6-B7FD-5517-275E502E6315}"/>
              </a:ext>
            </a:extLst>
          </p:cNvPr>
          <p:cNvSpPr txBox="1"/>
          <p:nvPr/>
        </p:nvSpPr>
        <p:spPr>
          <a:xfrm>
            <a:off x="7212332" y="9818727"/>
            <a:ext cx="743485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+ Data</a:t>
            </a:r>
            <a:endParaRPr sz="5100"/>
          </a:p>
        </p:txBody>
      </p:sp>
      <p:sp>
        <p:nvSpPr>
          <p:cNvPr id="324" name="Google Shape;324;p54">
            <a:extLst>
              <a:ext uri="{FF2B5EF4-FFF2-40B4-BE49-F238E27FC236}">
                <a16:creationId xmlns:a16="http://schemas.microsoft.com/office/drawing/2014/main" id="{12A920E3-41C9-1119-03CC-54B3C91F78CC}"/>
              </a:ext>
            </a:extLst>
          </p:cNvPr>
          <p:cNvSpPr txBox="1"/>
          <p:nvPr/>
        </p:nvSpPr>
        <p:spPr>
          <a:xfrm>
            <a:off x="26807720" y="9817149"/>
            <a:ext cx="432606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5100"/>
          </a:p>
        </p:txBody>
      </p:sp>
      <p:sp>
        <p:nvSpPr>
          <p:cNvPr id="326" name="Google Shape;326;p54">
            <a:extLst>
              <a:ext uri="{FF2B5EF4-FFF2-40B4-BE49-F238E27FC236}">
                <a16:creationId xmlns:a16="http://schemas.microsoft.com/office/drawing/2014/main" id="{A7F88B6A-FA1B-54F6-EBF0-2219BECF7AED}"/>
              </a:ext>
            </a:extLst>
          </p:cNvPr>
          <p:cNvSpPr/>
          <p:nvPr/>
        </p:nvSpPr>
        <p:spPr>
          <a:xfrm>
            <a:off x="19945352" y="912506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4">
            <a:extLst>
              <a:ext uri="{FF2B5EF4-FFF2-40B4-BE49-F238E27FC236}">
                <a16:creationId xmlns:a16="http://schemas.microsoft.com/office/drawing/2014/main" id="{BFE310B4-E35B-87D9-F94E-1F1A27BB58DE}"/>
              </a:ext>
            </a:extLst>
          </p:cNvPr>
          <p:cNvSpPr txBox="1"/>
          <p:nvPr/>
        </p:nvSpPr>
        <p:spPr>
          <a:xfrm>
            <a:off x="20535992" y="989650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328" name="Google Shape;328;p54">
            <a:extLst>
              <a:ext uri="{FF2B5EF4-FFF2-40B4-BE49-F238E27FC236}">
                <a16:creationId xmlns:a16="http://schemas.microsoft.com/office/drawing/2014/main" id="{9D32FEED-AAFC-D0FC-A7C7-79315B3EBE09}"/>
              </a:ext>
            </a:extLst>
          </p:cNvPr>
          <p:cNvCxnSpPr>
            <a:endCxn id="326" idx="1"/>
          </p:cNvCxnSpPr>
          <p:nvPr/>
        </p:nvCxnSpPr>
        <p:spPr>
          <a:xfrm>
            <a:off x="15821852" y="10496665"/>
            <a:ext cx="4123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9" name="Google Shape;329;p54">
            <a:extLst>
              <a:ext uri="{FF2B5EF4-FFF2-40B4-BE49-F238E27FC236}">
                <a16:creationId xmlns:a16="http://schemas.microsoft.com/office/drawing/2014/main" id="{0B3EE413-F656-BD1A-EF7D-FE9D8D12FD34}"/>
              </a:ext>
            </a:extLst>
          </p:cNvPr>
          <p:cNvCxnSpPr>
            <a:stCxn id="326" idx="3"/>
          </p:cNvCxnSpPr>
          <p:nvPr/>
        </p:nvCxnSpPr>
        <p:spPr>
          <a:xfrm rot="10800000" flipH="1">
            <a:off x="23602952" y="10495165"/>
            <a:ext cx="3204900" cy="1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1" name="Google Shape;331;p54">
            <a:extLst>
              <a:ext uri="{FF2B5EF4-FFF2-40B4-BE49-F238E27FC236}">
                <a16:creationId xmlns:a16="http://schemas.microsoft.com/office/drawing/2014/main" id="{182086D8-3E46-79BF-797D-EE0FD376C516}"/>
              </a:ext>
            </a:extLst>
          </p:cNvPr>
          <p:cNvSpPr txBox="1"/>
          <p:nvPr/>
        </p:nvSpPr>
        <p:spPr>
          <a:xfrm>
            <a:off x="2147676" y="17384845"/>
            <a:ext cx="32332823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Liu et al. “Formalizing and Benchmarking Prompt Injection Attacks and Defenses”. In </a:t>
            </a:r>
            <a:r>
              <a:rPr lang="en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USENIX Security Symposium</a:t>
            </a: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 </a:t>
            </a:r>
            <a:endParaRPr sz="5100" dirty="0"/>
          </a:p>
        </p:txBody>
      </p:sp>
    </p:spTree>
    <p:extLst>
      <p:ext uri="{BB962C8B-B14F-4D97-AF65-F5344CB8AC3E}">
        <p14:creationId xmlns:p14="http://schemas.microsoft.com/office/powerpoint/2010/main" val="206968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D876694D-4D6F-BA4C-08C8-DA93D9CF2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>
            <a:extLst>
              <a:ext uri="{FF2B5EF4-FFF2-40B4-BE49-F238E27FC236}">
                <a16:creationId xmlns:a16="http://schemas.microsoft.com/office/drawing/2014/main" id="{4ADCEE7A-2A10-D7C8-409C-5ADABC492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 dirty="0"/>
              <a:t>Threat Model for Prompt Injection</a:t>
            </a:r>
            <a:endParaRPr dirty="0"/>
          </a:p>
        </p:txBody>
      </p:sp>
      <p:sp>
        <p:nvSpPr>
          <p:cNvPr id="294" name="Google Shape;294;p51">
            <a:extLst>
              <a:ext uri="{FF2B5EF4-FFF2-40B4-BE49-F238E27FC236}">
                <a16:creationId xmlns:a16="http://schemas.microsoft.com/office/drawing/2014/main" id="{6E32D8FC-1C93-22F4-BE91-12EB510E4F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4600" y="5476875"/>
            <a:ext cx="31546800" cy="1305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t" anchorCtr="0">
            <a:normAutofit/>
          </a:bodyPr>
          <a:lstStyle/>
          <a:p>
            <a:pPr marL="635000" lvl="0" indent="-628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-US" dirty="0"/>
              <a:t>Attacker’s goal</a:t>
            </a:r>
          </a:p>
          <a:p>
            <a:pPr marL="1092200" lvl="1" indent="-628650">
              <a:spcBef>
                <a:spcPts val="0"/>
              </a:spcBef>
              <a:buSzPts val="7700"/>
            </a:pPr>
            <a:r>
              <a:rPr lang="en-US" dirty="0"/>
              <a:t>LLM outputs attacker-desired response</a:t>
            </a:r>
            <a:endParaRPr dirty="0"/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r>
              <a:rPr lang="en-US" dirty="0"/>
              <a:t>	</a:t>
            </a:r>
            <a:endParaRPr dirty="0"/>
          </a:p>
          <a:p>
            <a:pPr marL="635000" lvl="0" indent="-6286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-US" dirty="0"/>
              <a:t>Attacker’s background knowledge</a:t>
            </a:r>
          </a:p>
          <a:p>
            <a:pPr marL="1092200" lvl="1" indent="-628650">
              <a:spcBef>
                <a:spcPts val="2800"/>
              </a:spcBef>
              <a:buSzPts val="7700"/>
            </a:pPr>
            <a:r>
              <a:rPr lang="en-US" dirty="0"/>
              <a:t>LLM?</a:t>
            </a:r>
          </a:p>
          <a:p>
            <a:pPr marL="1092200" lvl="1" indent="-628650">
              <a:spcBef>
                <a:spcPts val="2800"/>
              </a:spcBef>
              <a:buSzPts val="7700"/>
            </a:pPr>
            <a:r>
              <a:rPr lang="en-US" dirty="0"/>
              <a:t>Instruction?</a:t>
            </a:r>
          </a:p>
          <a:p>
            <a:pPr marL="1092200" lvl="1" indent="-628650">
              <a:spcBef>
                <a:spcPts val="2800"/>
              </a:spcBef>
              <a:buSzPts val="7700"/>
            </a:pPr>
            <a:endParaRPr lang="en-US" dirty="0"/>
          </a:p>
          <a:p>
            <a:pPr marL="635000" lvl="0" indent="-62865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</a:pPr>
            <a:r>
              <a:rPr lang="en-US" dirty="0"/>
              <a:t>Attacker’s capability</a:t>
            </a:r>
          </a:p>
          <a:p>
            <a:pPr marL="1092200" lvl="1" indent="-628650">
              <a:spcBef>
                <a:spcPts val="2800"/>
              </a:spcBef>
              <a:buSzPts val="7700"/>
            </a:pPr>
            <a:r>
              <a:rPr lang="en-US" dirty="0"/>
              <a:t>Contaminate data</a:t>
            </a:r>
            <a:endParaRPr dirty="0"/>
          </a:p>
          <a:p>
            <a:pPr marL="635000" lvl="0" indent="-139700" algn="l" rtl="0">
              <a:lnSpc>
                <a:spcPct val="9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</a:pPr>
            <a:endParaRPr dirty="0"/>
          </a:p>
        </p:txBody>
      </p:sp>
      <p:sp>
        <p:nvSpPr>
          <p:cNvPr id="295" name="Google Shape;295;p51">
            <a:extLst>
              <a:ext uri="{FF2B5EF4-FFF2-40B4-BE49-F238E27FC236}">
                <a16:creationId xmlns:a16="http://schemas.microsoft.com/office/drawing/2014/main" id="{776E9FF5-C57D-D1D8-74A5-DC783FA983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42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Formalizing Prompt Injection Attack</a:t>
            </a:r>
            <a:endParaRPr/>
          </a:p>
        </p:txBody>
      </p:sp>
      <p:sp>
        <p:nvSpPr>
          <p:cNvPr id="322" name="Google Shape;322;p54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23" name="Google Shape;323;p54"/>
          <p:cNvSpPr txBox="1"/>
          <p:nvPr/>
        </p:nvSpPr>
        <p:spPr>
          <a:xfrm>
            <a:off x="7212332" y="9818727"/>
            <a:ext cx="743485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+ Data</a:t>
            </a:r>
            <a:endParaRPr sz="5100"/>
          </a:p>
        </p:txBody>
      </p:sp>
      <p:sp>
        <p:nvSpPr>
          <p:cNvPr id="324" name="Google Shape;324;p54"/>
          <p:cNvSpPr txBox="1"/>
          <p:nvPr/>
        </p:nvSpPr>
        <p:spPr>
          <a:xfrm>
            <a:off x="26807720" y="9817149"/>
            <a:ext cx="432606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5100"/>
          </a:p>
        </p:txBody>
      </p:sp>
      <p:cxnSp>
        <p:nvCxnSpPr>
          <p:cNvPr id="325" name="Google Shape;325;p54"/>
          <p:cNvCxnSpPr/>
          <p:nvPr/>
        </p:nvCxnSpPr>
        <p:spPr>
          <a:xfrm>
            <a:off x="13258800" y="8366760"/>
            <a:ext cx="0" cy="1405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6" name="Google Shape;326;p54"/>
          <p:cNvSpPr/>
          <p:nvPr/>
        </p:nvSpPr>
        <p:spPr>
          <a:xfrm>
            <a:off x="19945352" y="912506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4"/>
          <p:cNvSpPr txBox="1"/>
          <p:nvPr/>
        </p:nvSpPr>
        <p:spPr>
          <a:xfrm>
            <a:off x="20535992" y="989650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328" name="Google Shape;328;p54"/>
          <p:cNvCxnSpPr>
            <a:endCxn id="326" idx="1"/>
          </p:cNvCxnSpPr>
          <p:nvPr/>
        </p:nvCxnSpPr>
        <p:spPr>
          <a:xfrm>
            <a:off x="15821852" y="10496665"/>
            <a:ext cx="4123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9" name="Google Shape;329;p54"/>
          <p:cNvCxnSpPr>
            <a:stCxn id="326" idx="3"/>
          </p:cNvCxnSpPr>
          <p:nvPr/>
        </p:nvCxnSpPr>
        <p:spPr>
          <a:xfrm rot="10800000" flipH="1">
            <a:off x="23602952" y="10495165"/>
            <a:ext cx="3204900" cy="1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0" name="Google Shape;330;p54"/>
          <p:cNvSpPr txBox="1"/>
          <p:nvPr/>
        </p:nvSpPr>
        <p:spPr>
          <a:xfrm>
            <a:off x="7212325" y="6750925"/>
            <a:ext cx="12732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Untrusted source: Internet, tool call result, agent environment</a:t>
            </a:r>
            <a:endParaRPr sz="5100" dirty="0"/>
          </a:p>
        </p:txBody>
      </p:sp>
      <p:sp>
        <p:nvSpPr>
          <p:cNvPr id="331" name="Google Shape;331;p54"/>
          <p:cNvSpPr txBox="1"/>
          <p:nvPr/>
        </p:nvSpPr>
        <p:spPr>
          <a:xfrm>
            <a:off x="2147676" y="17384845"/>
            <a:ext cx="32332823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Liu et al. “Formalizing and Benchmarking Prompt Injection Attacks and Defenses”. In </a:t>
            </a:r>
            <a:r>
              <a:rPr lang="en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USENIX Security Symposium</a:t>
            </a: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 </a:t>
            </a:r>
            <a:endParaRPr sz="5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Formalizing Prompt Injection Attack</a:t>
            </a:r>
            <a:endParaRPr/>
          </a:p>
        </p:txBody>
      </p:sp>
      <p:sp>
        <p:nvSpPr>
          <p:cNvPr id="337" name="Google Shape;337;p55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38" name="Google Shape;338;p55"/>
          <p:cNvSpPr txBox="1"/>
          <p:nvPr/>
        </p:nvSpPr>
        <p:spPr>
          <a:xfrm>
            <a:off x="3567260" y="9864894"/>
            <a:ext cx="1111560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+ Data </a:t>
            </a:r>
            <a:r>
              <a:rPr lang="en" sz="6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 Prompt</a:t>
            </a:r>
            <a:endParaRPr sz="5100"/>
          </a:p>
        </p:txBody>
      </p:sp>
      <p:sp>
        <p:nvSpPr>
          <p:cNvPr id="339" name="Google Shape;339;p55"/>
          <p:cNvSpPr txBox="1"/>
          <p:nvPr/>
        </p:nvSpPr>
        <p:spPr>
          <a:xfrm>
            <a:off x="26807720" y="9817149"/>
            <a:ext cx="432606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5100"/>
          </a:p>
        </p:txBody>
      </p:sp>
      <p:cxnSp>
        <p:nvCxnSpPr>
          <p:cNvPr id="340" name="Google Shape;340;p55"/>
          <p:cNvCxnSpPr/>
          <p:nvPr/>
        </p:nvCxnSpPr>
        <p:spPr>
          <a:xfrm>
            <a:off x="13258800" y="8366760"/>
            <a:ext cx="0" cy="1405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1" name="Google Shape;341;p55"/>
          <p:cNvSpPr/>
          <p:nvPr/>
        </p:nvSpPr>
        <p:spPr>
          <a:xfrm>
            <a:off x="19945352" y="912506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20535992" y="989650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343" name="Google Shape;343;p55"/>
          <p:cNvCxnSpPr>
            <a:endCxn id="341" idx="1"/>
          </p:cNvCxnSpPr>
          <p:nvPr/>
        </p:nvCxnSpPr>
        <p:spPr>
          <a:xfrm>
            <a:off x="15821852" y="10496665"/>
            <a:ext cx="4123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4" name="Google Shape;344;p55"/>
          <p:cNvCxnSpPr>
            <a:stCxn id="341" idx="3"/>
          </p:cNvCxnSpPr>
          <p:nvPr/>
        </p:nvCxnSpPr>
        <p:spPr>
          <a:xfrm rot="10800000" flipH="1">
            <a:off x="23602952" y="10495165"/>
            <a:ext cx="3204900" cy="1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5" name="Google Shape;345;p55"/>
          <p:cNvSpPr txBox="1"/>
          <p:nvPr/>
        </p:nvSpPr>
        <p:spPr>
          <a:xfrm>
            <a:off x="7212325" y="6750925"/>
            <a:ext cx="12732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Untrusted source: Internet, tool call result, agent environment</a:t>
            </a:r>
            <a:endParaRPr sz="5100"/>
          </a:p>
        </p:txBody>
      </p:sp>
      <p:sp>
        <p:nvSpPr>
          <p:cNvPr id="346" name="Google Shape;346;p55"/>
          <p:cNvSpPr txBox="1"/>
          <p:nvPr/>
        </p:nvSpPr>
        <p:spPr>
          <a:xfrm>
            <a:off x="2147676" y="17384845"/>
            <a:ext cx="32447123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Liu et al. “Formalizing and Benchmarking Prompt Injection Attacks and Defenses”. In </a:t>
            </a:r>
            <a:r>
              <a:rPr lang="en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USENIX Security Symposium</a:t>
            </a: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 </a:t>
            </a:r>
            <a:endParaRPr sz="5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>
            <a:spLocks noGrp="1"/>
          </p:cNvSpPr>
          <p:nvPr>
            <p:ph type="title"/>
          </p:nvPr>
        </p:nvSpPr>
        <p:spPr>
          <a:xfrm>
            <a:off x="2514600" y="1095375"/>
            <a:ext cx="31546800" cy="397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0"/>
              <a:buFont typeface="Calibri"/>
              <a:buNone/>
            </a:pPr>
            <a:r>
              <a:rPr lang="en"/>
              <a:t>Formalizing Prompt Injection Attack</a:t>
            </a:r>
            <a:endParaRPr/>
          </a:p>
        </p:txBody>
      </p:sp>
      <p:sp>
        <p:nvSpPr>
          <p:cNvPr id="352" name="Google Shape;352;p56"/>
          <p:cNvSpPr txBox="1">
            <a:spLocks noGrp="1"/>
          </p:cNvSpPr>
          <p:nvPr>
            <p:ph type="sldNum" idx="12"/>
          </p:nvPr>
        </p:nvSpPr>
        <p:spPr>
          <a:xfrm>
            <a:off x="25831800" y="19069056"/>
            <a:ext cx="8229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450" tIns="125675" rIns="251450" bIns="12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53" name="Google Shape;353;p56"/>
          <p:cNvSpPr txBox="1"/>
          <p:nvPr/>
        </p:nvSpPr>
        <p:spPr>
          <a:xfrm>
            <a:off x="3283800" y="9818727"/>
            <a:ext cx="1501590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+ Data </a:t>
            </a:r>
            <a:r>
              <a:rPr lang="en" sz="6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 Instruction + Data</a:t>
            </a:r>
            <a:endParaRPr sz="5100"/>
          </a:p>
        </p:txBody>
      </p:sp>
      <p:sp>
        <p:nvSpPr>
          <p:cNvPr id="354" name="Google Shape;354;p56"/>
          <p:cNvSpPr txBox="1"/>
          <p:nvPr/>
        </p:nvSpPr>
        <p:spPr>
          <a:xfrm>
            <a:off x="26807720" y="9817149"/>
            <a:ext cx="432606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5100"/>
          </a:p>
        </p:txBody>
      </p:sp>
      <p:cxnSp>
        <p:nvCxnSpPr>
          <p:cNvPr id="355" name="Google Shape;355;p56"/>
          <p:cNvCxnSpPr/>
          <p:nvPr/>
        </p:nvCxnSpPr>
        <p:spPr>
          <a:xfrm>
            <a:off x="13258800" y="8366760"/>
            <a:ext cx="0" cy="1405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6" name="Google Shape;356;p56"/>
          <p:cNvSpPr/>
          <p:nvPr/>
        </p:nvSpPr>
        <p:spPr>
          <a:xfrm>
            <a:off x="19945352" y="9125065"/>
            <a:ext cx="3657600" cy="2743200"/>
          </a:xfrm>
          <a:prstGeom prst="frame">
            <a:avLst>
              <a:gd name="adj1" fmla="val 3125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5225" tIns="167575" rIns="335225" bIns="167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20535992" y="9896500"/>
            <a:ext cx="24762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5100"/>
          </a:p>
        </p:txBody>
      </p:sp>
      <p:cxnSp>
        <p:nvCxnSpPr>
          <p:cNvPr id="358" name="Google Shape;358;p56"/>
          <p:cNvCxnSpPr>
            <a:endCxn id="356" idx="1"/>
          </p:cNvCxnSpPr>
          <p:nvPr/>
        </p:nvCxnSpPr>
        <p:spPr>
          <a:xfrm rot="10800000" flipH="1">
            <a:off x="16861652" y="10496665"/>
            <a:ext cx="3083700" cy="501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9" name="Google Shape;359;p56"/>
          <p:cNvCxnSpPr>
            <a:stCxn id="356" idx="3"/>
          </p:cNvCxnSpPr>
          <p:nvPr/>
        </p:nvCxnSpPr>
        <p:spPr>
          <a:xfrm rot="10800000" flipH="1">
            <a:off x="23602952" y="10495165"/>
            <a:ext cx="3204900" cy="1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0" name="Google Shape;360;p56"/>
          <p:cNvSpPr txBox="1"/>
          <p:nvPr/>
        </p:nvSpPr>
        <p:spPr>
          <a:xfrm>
            <a:off x="7212325" y="6750925"/>
            <a:ext cx="12732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Untrusted source: Internet, tool call result, agent environment</a:t>
            </a:r>
            <a:endParaRPr sz="5100"/>
          </a:p>
        </p:txBody>
      </p:sp>
      <p:sp>
        <p:nvSpPr>
          <p:cNvPr id="361" name="Google Shape;361;p56"/>
          <p:cNvSpPr txBox="1"/>
          <p:nvPr/>
        </p:nvSpPr>
        <p:spPr>
          <a:xfrm>
            <a:off x="2147676" y="17384845"/>
            <a:ext cx="32332823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5225" tIns="167575" rIns="335225" bIns="1675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Liu et al. “Formalizing and Benchmarking Prompt Injection Attacks and Defenses”. In </a:t>
            </a:r>
            <a:r>
              <a:rPr lang="en" sz="5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USENIX Security Symposium</a:t>
            </a:r>
            <a:r>
              <a:rPr lang="en" sz="5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2024. </a:t>
            </a:r>
            <a:endParaRPr sz="5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1148</Words>
  <Application>Microsoft Macintosh PowerPoint</Application>
  <PresentationFormat>Custom</PresentationFormat>
  <Paragraphs>244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Verdana</vt:lpstr>
      <vt:lpstr>Calibri</vt:lpstr>
      <vt:lpstr>Cambria Math</vt:lpstr>
      <vt:lpstr>Comic Sans MS</vt:lpstr>
      <vt:lpstr>Quattrocento Sans</vt:lpstr>
      <vt:lpstr>Simple Light</vt:lpstr>
      <vt:lpstr>Office Theme</vt:lpstr>
      <vt:lpstr>PowerPoint Presentation</vt:lpstr>
      <vt:lpstr>Roadmap</vt:lpstr>
      <vt:lpstr>Threat Model</vt:lpstr>
      <vt:lpstr>Formalizing Prompt Injection Attack</vt:lpstr>
      <vt:lpstr>Formalizing Prompt Injection Attack</vt:lpstr>
      <vt:lpstr>Threat Model for Prompt Injection</vt:lpstr>
      <vt:lpstr>Formalizing Prompt Injection Attack</vt:lpstr>
      <vt:lpstr>Formalizing Prompt Injection Attack</vt:lpstr>
      <vt:lpstr>Formalizing Prompt Injection Attack</vt:lpstr>
      <vt:lpstr>Formalizing Prompt Injection Attack</vt:lpstr>
      <vt:lpstr>Formalizing Prompt Injection Attack</vt:lpstr>
      <vt:lpstr>Formalizing Prompt Injection Attack</vt:lpstr>
      <vt:lpstr>Experimental Results on GPT-4</vt:lpstr>
      <vt:lpstr>Optimization-based Prompt Injection Attacks</vt:lpstr>
      <vt:lpstr>Adversarial Example</vt:lpstr>
      <vt:lpstr>Prompt Injection vs. Adversarial Example</vt:lpstr>
      <vt:lpstr>Roadmap</vt:lpstr>
      <vt:lpstr>Examples of Prompt Injection Attacks: Stealing System Prompts in LLM-integrated Applications</vt:lpstr>
      <vt:lpstr>Examples of Prompt Injection Attacks: Stealing System Prompts in LLM-integrated Applications</vt:lpstr>
      <vt:lpstr>Examples of Prompt Injection Attacks: Stealing System Prompts in LLM-integrated Applications</vt:lpstr>
      <vt:lpstr>Examples of Prompt Injection Attacks: Stealing System Prompts in LLM-integrated Applications</vt:lpstr>
      <vt:lpstr>Examples of Prompt Injection Attacks: Malicious Tool Selection in LLM Agents</vt:lpstr>
      <vt:lpstr>Examples of Prompt Injection Attacks: Malicious Tool Selection in LLM Agents</vt:lpstr>
      <vt:lpstr>Examples of Prompt Injection Attacks: Malicious Tool Selection in LLM Agents</vt:lpstr>
      <vt:lpstr>Examples of Prompt Injection Attacks: Manipulate Web Agents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Zhenqiang Gong</cp:lastModifiedBy>
  <cp:revision>63</cp:revision>
  <dcterms:modified xsi:type="dcterms:W3CDTF">2026-01-26T19:37:22Z</dcterms:modified>
</cp:coreProperties>
</file>